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53"/>
  </p:notesMasterIdLst>
  <p:sldIdLst>
    <p:sldId id="256" r:id="rId2"/>
    <p:sldId id="263" r:id="rId3"/>
    <p:sldId id="295" r:id="rId4"/>
    <p:sldId id="296" r:id="rId5"/>
    <p:sldId id="297" r:id="rId6"/>
    <p:sldId id="298" r:id="rId7"/>
    <p:sldId id="266" r:id="rId8"/>
    <p:sldId id="283" r:id="rId9"/>
    <p:sldId id="285" r:id="rId10"/>
    <p:sldId id="286" r:id="rId11"/>
    <p:sldId id="302" r:id="rId12"/>
    <p:sldId id="284" r:id="rId13"/>
    <p:sldId id="300" r:id="rId14"/>
    <p:sldId id="293" r:id="rId15"/>
    <p:sldId id="287" r:id="rId16"/>
    <p:sldId id="289" r:id="rId17"/>
    <p:sldId id="304" r:id="rId18"/>
    <p:sldId id="305" r:id="rId19"/>
    <p:sldId id="306" r:id="rId20"/>
    <p:sldId id="308" r:id="rId21"/>
    <p:sldId id="307" r:id="rId22"/>
    <p:sldId id="309" r:id="rId23"/>
    <p:sldId id="310" r:id="rId24"/>
    <p:sldId id="311" r:id="rId25"/>
    <p:sldId id="312" r:id="rId26"/>
    <p:sldId id="331" r:id="rId27"/>
    <p:sldId id="332" r:id="rId28"/>
    <p:sldId id="333" r:id="rId29"/>
    <p:sldId id="334" r:id="rId30"/>
    <p:sldId id="335" r:id="rId31"/>
    <p:sldId id="313" r:id="rId32"/>
    <p:sldId id="314" r:id="rId33"/>
    <p:sldId id="315" r:id="rId34"/>
    <p:sldId id="316" r:id="rId35"/>
    <p:sldId id="340" r:id="rId36"/>
    <p:sldId id="341" r:id="rId37"/>
    <p:sldId id="338" r:id="rId38"/>
    <p:sldId id="317" r:id="rId39"/>
    <p:sldId id="339" r:id="rId40"/>
    <p:sldId id="324" r:id="rId41"/>
    <p:sldId id="322" r:id="rId42"/>
    <p:sldId id="327" r:id="rId43"/>
    <p:sldId id="326" r:id="rId44"/>
    <p:sldId id="328" r:id="rId45"/>
    <p:sldId id="323" r:id="rId46"/>
    <p:sldId id="329" r:id="rId47"/>
    <p:sldId id="330" r:id="rId48"/>
    <p:sldId id="294" r:id="rId49"/>
    <p:sldId id="301" r:id="rId50"/>
    <p:sldId id="336" r:id="rId51"/>
    <p:sldId id="342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25" autoAdjust="0"/>
    <p:restoredTop sz="77278" autoAdjust="0"/>
  </p:normalViewPr>
  <p:slideViewPr>
    <p:cSldViewPr>
      <p:cViewPr varScale="1">
        <p:scale>
          <a:sx n="86" d="100"/>
          <a:sy n="86" d="100"/>
        </p:scale>
        <p:origin x="-186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26"/>
    </p:cViewPr>
  </p:outlin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CE9DB683-BA92-4AFD-AD8C-DE649E26BEE1}" type="datetimeFigureOut">
              <a:rPr lang="he-IL" smtClean="0"/>
              <a:pPr/>
              <a:t>כ"ד/אייר/תשע"ג</a:t>
            </a:fld>
            <a:endParaRPr lang="he-IL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2C03A9CB-966F-4A57-B2C3-5A442A549DBA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38396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63329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לצורך סימולציה של תמונה לא דחוסה בגודל</a:t>
            </a:r>
            <a:r>
              <a:rPr lang="he-IL" baseline="0" dirty="0" smtClean="0"/>
              <a:t> מלא (</a:t>
            </a:r>
            <a:r>
              <a:rPr lang="en-US" baseline="0" dirty="0" smtClean="0"/>
              <a:t>640x480</a:t>
            </a:r>
            <a:r>
              <a:rPr lang="he-IL" baseline="0" smtClean="0"/>
              <a:t> על פי דרישות הפרויקט)</a:t>
            </a:r>
            <a:r>
              <a:rPr lang="he-IL" smtClean="0"/>
              <a:t>, </a:t>
            </a:r>
            <a:r>
              <a:rPr lang="he-IL" dirty="0" smtClean="0"/>
              <a:t>נדרש הרבה זמן</a:t>
            </a:r>
          </a:p>
          <a:p>
            <a:r>
              <a:rPr lang="he-IL" dirty="0" smtClean="0"/>
              <a:t>לכן העדפנו</a:t>
            </a:r>
            <a:r>
              <a:rPr lang="he-IL" baseline="0" dirty="0" smtClean="0"/>
              <a:t> לעבוד על רזולוציות נמוכות. לקח הרבה זמן כדי לגרום למערכת לתמוך ברזולוציות קטנות</a:t>
            </a:r>
          </a:p>
          <a:p>
            <a:r>
              <a:rPr lang="he-IL" baseline="0" dirty="0" smtClean="0"/>
              <a:t>שינוי </a:t>
            </a:r>
            <a:r>
              <a:rPr lang="he-IL" baseline="0" dirty="0" err="1" smtClean="0"/>
              <a:t>ג'נריקים</a:t>
            </a:r>
            <a:r>
              <a:rPr lang="he-IL" baseline="0" dirty="0" smtClean="0"/>
              <a:t>, הרבה </a:t>
            </a:r>
            <a:r>
              <a:rPr lang="he-IL" baseline="0" dirty="0" err="1" smtClean="0"/>
              <a:t>דיבאגים</a:t>
            </a:r>
            <a:r>
              <a:rPr lang="he-IL" baseline="0" dirty="0" smtClean="0"/>
              <a:t> ולמידה של המערכת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79223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11</a:t>
            </a:fld>
            <a:endParaRPr lang="he-IL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61242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תרשים זרימת מידע</a:t>
            </a:r>
          </a:p>
          <a:p>
            <a:endParaRPr lang="he-I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61242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על</a:t>
            </a:r>
            <a:r>
              <a:rPr lang="he-IL" baseline="0" dirty="0" smtClean="0"/>
              <a:t> מנת לסובב תמונה נדרשים 4 </a:t>
            </a:r>
            <a:r>
              <a:rPr lang="he-IL" baseline="0" dirty="0" err="1" smtClean="0"/>
              <a:t>פקסלים</a:t>
            </a:r>
            <a:r>
              <a:rPr lang="he-IL" baseline="0" dirty="0" smtClean="0"/>
              <a:t> מתמונת המקור.</a:t>
            </a:r>
          </a:p>
          <a:p>
            <a:r>
              <a:rPr lang="he-IL" dirty="0" smtClean="0"/>
              <a:t>כל פיקסל נקרא בנפרד – תחילה מחושבת הכתובת </a:t>
            </a:r>
            <a:r>
              <a:rPr lang="he-IL" dirty="0" err="1" smtClean="0"/>
              <a:t>המטריצית</a:t>
            </a:r>
            <a:r>
              <a:rPr lang="he-IL" dirty="0" smtClean="0"/>
              <a:t> של הפיקסל הדרוש (מתוך הארבעה)</a:t>
            </a:r>
          </a:p>
          <a:p>
            <a:r>
              <a:rPr lang="he-IL" dirty="0" smtClean="0"/>
              <a:t>לאחר מכן  הכתובת מומרת לכתובת </a:t>
            </a:r>
            <a:r>
              <a:rPr lang="en-US" dirty="0" smtClean="0"/>
              <a:t>SDRAM</a:t>
            </a:r>
            <a:r>
              <a:rPr lang="he-IL" dirty="0" smtClean="0"/>
              <a:t> (יכול להיות ששני הרכיבים יאוחדו לרכיב</a:t>
            </a:r>
            <a:r>
              <a:rPr lang="he-IL" baseline="0" dirty="0" smtClean="0"/>
              <a:t> אחד)</a:t>
            </a:r>
          </a:p>
          <a:p>
            <a:r>
              <a:rPr lang="he-IL" baseline="0" dirty="0" smtClean="0"/>
              <a:t>לאחר מכן מתבצעת קריאה </a:t>
            </a:r>
            <a:r>
              <a:rPr lang="he-IL" baseline="0" dirty="0" err="1" smtClean="0"/>
              <a:t>מהזכרון</a:t>
            </a:r>
            <a:r>
              <a:rPr lang="he-IL" baseline="0" dirty="0" smtClean="0"/>
              <a:t> של ערך </a:t>
            </a:r>
            <a:r>
              <a:rPr lang="he-IL" baseline="0" dirty="0" err="1" smtClean="0"/>
              <a:t>הפקסל</a:t>
            </a:r>
            <a:r>
              <a:rPr lang="he-IL" baseline="0" dirty="0" smtClean="0"/>
              <a:t>,</a:t>
            </a:r>
          </a:p>
          <a:p>
            <a:r>
              <a:rPr lang="he-IL" baseline="0" dirty="0" smtClean="0"/>
              <a:t>חוזר על עצמו 4 פעמים עד אשר יש לנו ארבעה </a:t>
            </a:r>
            <a:r>
              <a:rPr lang="he-IL" baseline="0" dirty="0" err="1" smtClean="0"/>
              <a:t>פקסלים</a:t>
            </a:r>
            <a:r>
              <a:rPr lang="he-IL" baseline="0" dirty="0" smtClean="0"/>
              <a:t> לביצוע אינטרפולציה בי-לינארית</a:t>
            </a:r>
          </a:p>
          <a:p>
            <a:r>
              <a:rPr lang="he-IL" baseline="0" dirty="0" smtClean="0"/>
              <a:t>מבוצעת אינטרפולציה וערך הפיקסל החדש נכתב לבנק חדש </a:t>
            </a:r>
            <a:r>
              <a:rPr lang="he-IL" baseline="0" dirty="0" err="1" smtClean="0"/>
              <a:t>בזכרון</a:t>
            </a:r>
            <a:r>
              <a:rPr lang="he-IL" baseline="0" dirty="0" smtClean="0"/>
              <a:t> שיכיל את התמונה המסובבת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12870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146312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כתיבה</a:t>
            </a:r>
            <a:r>
              <a:rPr lang="he-IL" baseline="0" dirty="0" smtClean="0"/>
              <a:t> לרגיסטר של פרמטרי משתמש-</a:t>
            </a:r>
          </a:p>
          <a:p>
            <a:r>
              <a:rPr lang="he-IL" baseline="0" dirty="0" smtClean="0"/>
              <a:t>הרגיסטרים יושבים בטופ של הבלוק</a:t>
            </a:r>
          </a:p>
          <a:p>
            <a:r>
              <a:rPr lang="he-IL" baseline="0" dirty="0" smtClean="0"/>
              <a:t>הכתיבה נעשית מהתוכנה, כלומר ב</a:t>
            </a:r>
            <a:r>
              <a:rPr lang="en-US" baseline="0" dirty="0" smtClean="0"/>
              <a:t>GUI</a:t>
            </a:r>
            <a:r>
              <a:rPr lang="he-IL" baseline="0" dirty="0" smtClean="0"/>
              <a:t> המשתמש מכניס את הפרמטרים שלו, ואז ה</a:t>
            </a:r>
            <a:r>
              <a:rPr lang="en-US" baseline="0" dirty="0" smtClean="0"/>
              <a:t>MATLAB</a:t>
            </a:r>
            <a:r>
              <a:rPr lang="he-IL" baseline="0" dirty="0" smtClean="0"/>
              <a:t> עוטף אותם בחבילה שנשלחת דרך ה</a:t>
            </a:r>
            <a:r>
              <a:rPr lang="en-US" baseline="0" dirty="0" smtClean="0"/>
              <a:t>UART</a:t>
            </a:r>
            <a:r>
              <a:rPr lang="he-IL" baseline="0" dirty="0" smtClean="0"/>
              <a:t> ומפוענחת ב</a:t>
            </a:r>
            <a:r>
              <a:rPr lang="en-US" baseline="0" dirty="0" smtClean="0"/>
              <a:t>RX</a:t>
            </a:r>
            <a:r>
              <a:rPr lang="he-IL" baseline="0" dirty="0" smtClean="0"/>
              <a:t> ומשם מנותבת אל היעד שלה.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47719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ניתן</a:t>
            </a:r>
            <a:r>
              <a:rPr lang="he-IL" baseline="0" dirty="0" smtClean="0"/>
              <a:t> לראות שקצב התוצאות הוא בהתאם למספר דרגות ה</a:t>
            </a:r>
            <a:r>
              <a:rPr lang="en-US" baseline="0" dirty="0" smtClean="0"/>
              <a:t>PIPE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524655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ה</a:t>
            </a:r>
            <a:r>
              <a:rPr lang="en-US" dirty="0" smtClean="0"/>
              <a:t>TB</a:t>
            </a:r>
            <a:r>
              <a:rPr lang="he-IL" dirty="0" smtClean="0"/>
              <a:t> מייצר בעזרת</a:t>
            </a:r>
            <a:r>
              <a:rPr lang="he-IL" baseline="0" dirty="0" smtClean="0"/>
              <a:t> לולאה כפולה </a:t>
            </a:r>
            <a:r>
              <a:rPr lang="he-IL" baseline="0" dirty="0" err="1" smtClean="0"/>
              <a:t>אינדקסי</a:t>
            </a:r>
            <a:r>
              <a:rPr lang="he-IL" baseline="0" dirty="0" smtClean="0"/>
              <a:t> כניסה עבור ה</a:t>
            </a:r>
            <a:r>
              <a:rPr lang="en-US" baseline="0" dirty="0" err="1" smtClean="0"/>
              <a:t>addr_calc</a:t>
            </a:r>
            <a:r>
              <a:rPr lang="he-IL" baseline="0" dirty="0" smtClean="0"/>
              <a:t> (כתובות של מטריצה עבור תמונת היציאה)</a:t>
            </a:r>
          </a:p>
          <a:p>
            <a:r>
              <a:rPr lang="he-IL" baseline="0" dirty="0" smtClean="0"/>
              <a:t>הפלט של </a:t>
            </a:r>
            <a:r>
              <a:rPr lang="en-US" baseline="0" dirty="0" smtClean="0"/>
              <a:t>addr_calc</a:t>
            </a:r>
            <a:r>
              <a:rPr lang="he-IL" baseline="0" dirty="0" smtClean="0"/>
              <a:t> – 4 כתובות </a:t>
            </a:r>
            <a:r>
              <a:rPr lang="en-US" baseline="0" dirty="0" smtClean="0"/>
              <a:t>RAM</a:t>
            </a:r>
            <a:r>
              <a:rPr lang="he-IL" baseline="0" dirty="0" smtClean="0"/>
              <a:t> עבור כל פיקסל בתמונת היעד + 2 משקלים לאינטרפולציה -&gt;נכתב לתוך קובץ הטקסט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84423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התמונה</a:t>
            </a:r>
            <a:r>
              <a:rPr lang="he-IL" baseline="0" dirty="0" smtClean="0"/>
              <a:t> בזיכרון אמורה לשבת כולה בכתובות רצופות מ1 והלאה, לכן לקחנו את התמונה (מערך דו-</a:t>
            </a:r>
            <a:r>
              <a:rPr lang="he-IL" baseline="0" dirty="0" err="1" smtClean="0"/>
              <a:t>מימדי</a:t>
            </a:r>
            <a:r>
              <a:rPr lang="he-IL" baseline="0" dirty="0" smtClean="0"/>
              <a:t>) והפכנו אותה למערך אחד ארוך – זה בעצם </a:t>
            </a:r>
            <a:r>
              <a:rPr lang="he-IL" baseline="0" dirty="0" err="1" smtClean="0"/>
              <a:t>ממדל</a:t>
            </a:r>
            <a:r>
              <a:rPr lang="he-IL" baseline="0" dirty="0" smtClean="0"/>
              <a:t> לנו את הזיכרון.</a:t>
            </a:r>
          </a:p>
          <a:p>
            <a:r>
              <a:rPr lang="he-IL" baseline="0" dirty="0" smtClean="0"/>
              <a:t>לאחר מכן לקחנו את קובץ הפלט של הקואורדינטות ובנינו על פיו את תמונת הפלט.</a:t>
            </a:r>
          </a:p>
          <a:p>
            <a:r>
              <a:rPr lang="he-IL" baseline="0" dirty="0" smtClean="0"/>
              <a:t>כאשר את הבי-לינאריות ביצענו על ידי המטלב כרגע ע"פ הפרמטרים (משקלי השברים) שבקובץ הטקסט</a:t>
            </a:r>
          </a:p>
          <a:p>
            <a:r>
              <a:rPr lang="he-IL" baseline="0" dirty="0" smtClean="0"/>
              <a:t>התמונה הסופית הינה כפי שהתקבלה במטלב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25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3422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2</a:t>
            </a:fld>
            <a:endParaRPr lang="he-IL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היה</a:t>
            </a:r>
            <a:r>
              <a:rPr lang="he-IL" baseline="0" dirty="0" smtClean="0"/>
              <a:t> צריך 2 </a:t>
            </a:r>
            <a:r>
              <a:rPr lang="en-US" baseline="0" dirty="0" smtClean="0"/>
              <a:t>WBM</a:t>
            </a:r>
            <a:r>
              <a:rPr lang="he-IL" baseline="0" dirty="0" smtClean="0"/>
              <a:t> כיוון שכל אחד מהם מתחבר ל-</a:t>
            </a:r>
            <a:r>
              <a:rPr lang="en-US" baseline="0" dirty="0" smtClean="0"/>
              <a:t>WBS</a:t>
            </a:r>
            <a:r>
              <a:rPr lang="he-IL" baseline="0" dirty="0" smtClean="0"/>
              <a:t> אחר ב-</a:t>
            </a:r>
            <a:r>
              <a:rPr lang="en-US" baseline="0" dirty="0" smtClean="0"/>
              <a:t>MEMORY</a:t>
            </a:r>
            <a:r>
              <a:rPr lang="he-IL" baseline="0" dirty="0" smtClean="0"/>
              <a:t> דרך </a:t>
            </a:r>
            <a:r>
              <a:rPr lang="en-US" baseline="0" dirty="0" smtClean="0"/>
              <a:t>INTERCON</a:t>
            </a:r>
            <a:r>
              <a:rPr lang="he-IL" baseline="0" dirty="0" smtClean="0"/>
              <a:t> שונה.</a:t>
            </a:r>
          </a:p>
          <a:p>
            <a:r>
              <a:rPr lang="he-IL" dirty="0" smtClean="0">
                <a:solidFill>
                  <a:srgbClr val="FFFF00"/>
                </a:solidFill>
              </a:rPr>
              <a:t>לצבוע</a:t>
            </a:r>
            <a:r>
              <a:rPr lang="he-IL" baseline="0" dirty="0" smtClean="0">
                <a:solidFill>
                  <a:srgbClr val="FFFF00"/>
                </a:solidFill>
              </a:rPr>
              <a:t> את הבלוק הרלוונטי לפי </a:t>
            </a:r>
            <a:r>
              <a:rPr lang="en-US" baseline="0" dirty="0" smtClean="0">
                <a:solidFill>
                  <a:srgbClr val="FFFF00"/>
                </a:solidFill>
              </a:rPr>
              <a:t>BULLET</a:t>
            </a:r>
            <a:endParaRPr lang="he-IL" dirty="0">
              <a:solidFill>
                <a:srgbClr val="FFFF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36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359542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38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234406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he-IL" baseline="0" dirty="0" smtClean="0"/>
              <a:t>התכן נעשה על ידי בחינה של המערכת הכוללת, לאחר מכן תכן של הבלוק שלנו ואז בוצע תכן לכל רכיב בתוך הבלוק</a:t>
            </a:r>
          </a:p>
          <a:p>
            <a:pPr marL="228600" indent="-228600">
              <a:buAutoNum type="arabicPeriod"/>
            </a:pPr>
            <a:r>
              <a:rPr lang="he-IL" baseline="0" dirty="0" smtClean="0"/>
              <a:t>האלגוריתם כולל </a:t>
            </a:r>
            <a:r>
              <a:rPr lang="he-IL" baseline="0" dirty="0" err="1" smtClean="0"/>
              <a:t>חיושבים</a:t>
            </a:r>
            <a:r>
              <a:rPr lang="he-IL" baseline="0" dirty="0" smtClean="0"/>
              <a:t> אריתמטיים עם הכפלות מרובות, והיות והכפלה הינה צרכן משאבים, פיצול החישוב משפר את הקצב התוצאות</a:t>
            </a:r>
          </a:p>
          <a:p>
            <a:pPr marL="228600" indent="-228600">
              <a:buAutoNum type="arabicPeriod"/>
            </a:pPr>
            <a:r>
              <a:rPr lang="he-IL" baseline="0" dirty="0" smtClean="0"/>
              <a:t>בדיקת הרכיבים נעשתה על ידי יצירת קובץ </a:t>
            </a:r>
            <a:r>
              <a:rPr lang="en-US" baseline="0" dirty="0" smtClean="0"/>
              <a:t>TB</a:t>
            </a:r>
            <a:r>
              <a:rPr lang="he-IL" baseline="0" dirty="0" smtClean="0"/>
              <a:t> לכל </a:t>
            </a:r>
            <a:r>
              <a:rPr lang="he-IL" baseline="0" dirty="0" err="1" smtClean="0"/>
              <a:t>קומפוננטה</a:t>
            </a:r>
            <a:r>
              <a:rPr lang="he-IL" baseline="0" dirty="0" smtClean="0"/>
              <a:t>, שמטרתו לדמות כניסות אפשריות למערכת ובדיקת התוצאות</a:t>
            </a:r>
          </a:p>
          <a:p>
            <a:pPr marL="228600" indent="-228600">
              <a:buAutoNum type="arabicPeriod"/>
            </a:pPr>
            <a:r>
              <a:rPr lang="he-IL" baseline="0" dirty="0" smtClean="0"/>
              <a:t>בדיקת התוצאות נעשה מול האלגוריתם שרץ בסביבת </a:t>
            </a:r>
            <a:r>
              <a:rPr lang="en-US" baseline="0" dirty="0" smtClean="0"/>
              <a:t>MATLAB</a:t>
            </a:r>
            <a:r>
              <a:rPr lang="he-IL" baseline="0" dirty="0" smtClean="0"/>
              <a:t>, השוואה עם פלט ויזואלי</a:t>
            </a:r>
          </a:p>
          <a:p>
            <a:pPr marL="228600" indent="-228600">
              <a:buAutoNum type="arabicPeriod"/>
            </a:pPr>
            <a:r>
              <a:rPr lang="he-IL" baseline="0" dirty="0" smtClean="0"/>
              <a:t>תיעוד לאורך התהליך עזר </a:t>
            </a:r>
            <a:r>
              <a:rPr lang="he-IL" baseline="0" dirty="0" err="1" smtClean="0"/>
              <a:t>בבננית</a:t>
            </a:r>
            <a:r>
              <a:rPr lang="he-IL" baseline="0" dirty="0" smtClean="0"/>
              <a:t> המצגת, מסמך הפרויקט ולשימוש חוזר בעתיד</a:t>
            </a:r>
          </a:p>
          <a:p>
            <a:pPr marL="228600" indent="-228600">
              <a:buAutoNum type="arabicPeriod"/>
            </a:pPr>
            <a:r>
              <a:rPr lang="he-IL" baseline="0" dirty="0" smtClean="0"/>
              <a:t>מאפשר עבודה מנקודות קצה שונות ושחזור במקרה של באגים</a:t>
            </a:r>
          </a:p>
          <a:p>
            <a:pPr marL="228600" indent="-228600">
              <a:buAutoNum type="arabicPeriod"/>
            </a:pPr>
            <a:endParaRPr lang="he-IL" baseline="0" dirty="0" smtClean="0"/>
          </a:p>
          <a:p>
            <a:pPr marL="228600" indent="-228600">
              <a:buAutoNum type="arabicPeriod"/>
            </a:pPr>
            <a:endParaRPr lang="he-IL" baseline="0" dirty="0" smtClean="0"/>
          </a:p>
          <a:p>
            <a:pPr marL="228600" indent="-228600">
              <a:buAutoNum type="arabicPeriod"/>
            </a:pP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40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961913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43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773564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48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911512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49</a:t>
            </a:fld>
            <a:endParaRPr lang="he-IL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לעדכן שרטוטים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51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16404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3</a:t>
            </a:fld>
            <a:endParaRPr lang="he-IL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4</a:t>
            </a:fld>
            <a:endParaRPr lang="he-IL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5</a:t>
            </a:fld>
            <a:endParaRPr lang="he-IL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Zoom</a:t>
            </a:r>
            <a:r>
              <a:rPr lang="he-IL" baseline="0" dirty="0" smtClean="0"/>
              <a:t> – ככל הנראה ימומש עבור חזקות של 2 ז"א  2,4,8</a:t>
            </a:r>
          </a:p>
          <a:p>
            <a:r>
              <a:rPr lang="en-US" dirty="0" smtClean="0"/>
              <a:t>Crop</a:t>
            </a:r>
            <a:r>
              <a:rPr lang="he-IL" baseline="0" dirty="0" smtClean="0"/>
              <a:t> – המשתמש יתן קורדיטת עניין שמתארת את הפינה העליונה של התחום עניין </a:t>
            </a:r>
          </a:p>
          <a:p>
            <a:r>
              <a:rPr lang="he-IL" baseline="0" dirty="0" smtClean="0"/>
              <a:t>כרגע כל האלגוריתמים ממומשים בתוך החישוב של הכתובת של פיקסל השערוך,</a:t>
            </a:r>
          </a:p>
          <a:p>
            <a:r>
              <a:rPr lang="he-IL" baseline="0" dirty="0" smtClean="0"/>
              <a:t> אנחנו עדיין צריכים לבדוק אם המימוש החומרתי של הסיפור יבוצע בדיוק באותו האופן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95440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ארכיטקטורה מפרויקט</a:t>
            </a:r>
            <a:r>
              <a:rPr lang="he-IL" baseline="0" dirty="0" smtClean="0"/>
              <a:t> של סטודנטים מהפקולטה משנה שעברה.</a:t>
            </a:r>
          </a:p>
          <a:p>
            <a:r>
              <a:rPr lang="he-IL" baseline="0" dirty="0" smtClean="0"/>
              <a:t>המערכת לוקחת תמונה דחוסה שמקודדת ב</a:t>
            </a:r>
            <a:r>
              <a:rPr lang="en-US" baseline="0" dirty="0" smtClean="0"/>
              <a:t>RUNLENGTH </a:t>
            </a:r>
            <a:r>
              <a:rPr lang="he-IL" baseline="0" dirty="0" smtClean="0"/>
              <a:t> (מה שלא ייקרה אצלנו)</a:t>
            </a:r>
          </a:p>
          <a:p>
            <a:r>
              <a:rPr lang="he-IL" baseline="0" dirty="0" smtClean="0"/>
              <a:t>כותבת אותה דחוסה לתוך הזכרון</a:t>
            </a:r>
          </a:p>
          <a:p>
            <a:r>
              <a:rPr lang="he-IL" baseline="0" smtClean="0"/>
              <a:t>קוראת </a:t>
            </a:r>
            <a:r>
              <a:rPr lang="he-IL" baseline="0" dirty="0" smtClean="0"/>
              <a:t>אותה מהזכרון , פורסת אותה ומציגה אותה למסך.</a:t>
            </a:r>
            <a:endParaRPr lang="he-I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61242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לפני השינוי מערכת המטלב דחסה תמונה בקידוד </a:t>
            </a:r>
            <a:r>
              <a:rPr lang="en-US" dirty="0" err="1" smtClean="0"/>
              <a:t>runlength</a:t>
            </a:r>
            <a:endParaRPr lang="en-US" dirty="0" smtClean="0"/>
          </a:p>
          <a:p>
            <a:r>
              <a:rPr lang="he-IL" dirty="0" smtClean="0"/>
              <a:t>לאחר</a:t>
            </a:r>
            <a:r>
              <a:rPr lang="he-IL" baseline="0" dirty="0" smtClean="0"/>
              <a:t> מכן חלקה את החבילה למנות על מנת לשלוח אותה ב</a:t>
            </a:r>
            <a:r>
              <a:rPr lang="en-US" baseline="0" dirty="0" smtClean="0"/>
              <a:t>UART</a:t>
            </a:r>
            <a:endParaRPr lang="he-IL" baseline="0" dirty="0" smtClean="0"/>
          </a:p>
          <a:p>
            <a:r>
              <a:rPr lang="he-IL" baseline="0" dirty="0" smtClean="0"/>
              <a:t>אצלנו במערכת, התמונה אינה עוברת דחיסה, כמו כן נוספה תמיכה של כתיבה פרמטרי משתמש אל הרגיסטרים המתאימים.</a:t>
            </a:r>
          </a:p>
          <a:p>
            <a:r>
              <a:rPr lang="he-IL" baseline="0" dirty="0" smtClean="0"/>
              <a:t>עדכון חישובי ה</a:t>
            </a:r>
            <a:r>
              <a:rPr lang="en-US" baseline="0" dirty="0" smtClean="0"/>
              <a:t>CRC</a:t>
            </a:r>
            <a:r>
              <a:rPr lang="he-IL" baseline="0" dirty="0" smtClean="0"/>
              <a:t>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79223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baseline="0" dirty="0" smtClean="0"/>
              <a:t>פיקסל מנג'ר אחראי לקרוא למידע </a:t>
            </a:r>
            <a:r>
              <a:rPr lang="he-IL" baseline="0" dirty="0" err="1" smtClean="0"/>
              <a:t>מהזכרון</a:t>
            </a:r>
            <a:r>
              <a:rPr lang="he-IL" baseline="0" dirty="0" smtClean="0"/>
              <a:t> החיצוני לטובת התצוגה</a:t>
            </a:r>
          </a:p>
          <a:p>
            <a:r>
              <a:rPr lang="he-IL" baseline="0" dirty="0" smtClean="0"/>
              <a:t>עד עשתה הוא ביקש מידע שכלל גוון </a:t>
            </a:r>
            <a:r>
              <a:rPr lang="he-IL" baseline="0" dirty="0" err="1" smtClean="0"/>
              <a:t>אפור+מספר</a:t>
            </a:r>
            <a:r>
              <a:rPr lang="he-IL" baseline="0" dirty="0" smtClean="0"/>
              <a:t> חזרות וכך ספר את מספר </a:t>
            </a:r>
            <a:r>
              <a:rPr lang="he-IL" baseline="0" dirty="0" err="1" smtClean="0"/>
              <a:t>הפיקבלים</a:t>
            </a:r>
            <a:r>
              <a:rPr lang="he-IL" baseline="0" dirty="0" smtClean="0"/>
              <a:t> הדרושים על מנת להרכיב תמונה בצג</a:t>
            </a:r>
          </a:p>
          <a:p>
            <a:r>
              <a:rPr lang="he-IL" baseline="0" dirty="0" smtClean="0"/>
              <a:t>אנחנו עדכנו אותו על מנת שיתמוך ב</a:t>
            </a:r>
            <a:r>
              <a:rPr lang="en-US" baseline="0" dirty="0" smtClean="0"/>
              <a:t>DATA</a:t>
            </a:r>
            <a:r>
              <a:rPr lang="he-IL" baseline="0" dirty="0" smtClean="0"/>
              <a:t> שאינו מכיל מספרי חזרות – עדכוני </a:t>
            </a:r>
            <a:r>
              <a:rPr lang="he-IL" baseline="0" dirty="0" err="1" smtClean="0"/>
              <a:t>קאונטרים</a:t>
            </a:r>
            <a:endParaRPr lang="he-IL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79223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5/4/2013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5/4/2013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5/4/2013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5/4/2013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5/4/2013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5/4/2013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5/4/2013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5/4/2013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1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r" rtl="1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r" rtl="1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r" rtl="1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r" rtl="1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r" rtl="1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r" rtl="1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r" rtl="1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r" rtl="1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r" rtl="1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5.jpeg"/><Relationship Id="rId4" Type="http://schemas.openxmlformats.org/officeDocument/2006/relationships/image" Target="../media/image14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1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3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eg"/><Relationship Id="rId4" Type="http://schemas.openxmlformats.org/officeDocument/2006/relationships/image" Target="../media/image14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26254" y="1828800"/>
            <a:ext cx="635818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/>
              <a:t>Picture Manipulation </a:t>
            </a:r>
            <a:r>
              <a:rPr lang="en-US" sz="4800" b="1" dirty="0" smtClean="0"/>
              <a:t>using Hardware</a:t>
            </a:r>
            <a:endParaRPr lang="en-US" sz="48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010400" y="444252"/>
            <a:ext cx="1687877" cy="864096"/>
            <a:chOff x="7020272" y="332656"/>
            <a:chExt cx="1687877" cy="864096"/>
          </a:xfrm>
        </p:grpSpPr>
        <p:sp>
          <p:nvSpPr>
            <p:cNvPr id="7" name="Oval 6"/>
            <p:cNvSpPr/>
            <p:nvPr/>
          </p:nvSpPr>
          <p:spPr>
            <a:xfrm>
              <a:off x="7065121" y="332656"/>
              <a:ext cx="1584176" cy="7200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he-IL" dirty="0"/>
            </a:p>
          </p:txBody>
        </p:sp>
        <p:pic>
          <p:nvPicPr>
            <p:cNvPr id="8" name="Picture 7" descr="top-logo"/>
            <p:cNvPicPr/>
            <p:nvPr/>
          </p:nvPicPr>
          <p:blipFill>
            <a:blip r:embed="rId3" cstate="print"/>
            <a:srcRect b="36142"/>
            <a:stretch>
              <a:fillRect/>
            </a:stretch>
          </p:blipFill>
          <p:spPr bwMode="auto">
            <a:xfrm>
              <a:off x="7020272" y="332656"/>
              <a:ext cx="1687877" cy="8640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כותרת משנה 2"/>
          <p:cNvSpPr txBox="1">
            <a:spLocks/>
          </p:cNvSpPr>
          <p:nvPr/>
        </p:nvSpPr>
        <p:spPr>
          <a:xfrm>
            <a:off x="152400" y="5791200"/>
            <a:ext cx="7406640" cy="900028"/>
          </a:xfrm>
          <a:prstGeom prst="rect">
            <a:avLst/>
          </a:prstGeom>
        </p:spPr>
        <p:txBody>
          <a:bodyPr tIns="0" anchor="t">
            <a:normAutofit/>
          </a:bodyPr>
          <a:lstStyle/>
          <a:p>
            <a:pPr marL="27432" lvl="0"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en-US" sz="2000" b="1" dirty="0" smtClean="0">
                <a:solidFill>
                  <a:schemeClr val="bg1"/>
                </a:solidFill>
              </a:rPr>
              <a:t> Presents by- </a:t>
            </a:r>
            <a:r>
              <a:rPr lang="en-US" sz="2000" b="1" dirty="0">
                <a:solidFill>
                  <a:schemeClr val="bg1"/>
                </a:solidFill>
              </a:rPr>
              <a:t>Uri Tsipin &amp; Ran Mizrahi</a:t>
            </a:r>
            <a:endParaRPr lang="en-US" sz="2000" b="1" dirty="0" smtClean="0">
              <a:solidFill>
                <a:schemeClr val="bg1"/>
              </a:solidFill>
            </a:endParaRPr>
          </a:p>
          <a:p>
            <a:pPr marL="27432" lvl="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000" b="1" dirty="0" smtClean="0">
                <a:solidFill>
                  <a:schemeClr val="bg1"/>
                </a:solidFill>
              </a:rPr>
              <a:t> Supervisor– Moshe </a:t>
            </a:r>
            <a:r>
              <a:rPr lang="en-US" sz="2000" b="1" dirty="0" err="1">
                <a:solidFill>
                  <a:schemeClr val="bg1"/>
                </a:solidFill>
              </a:rPr>
              <a:t>Porian</a:t>
            </a:r>
            <a:endParaRPr kumimoji="0" lang="he-IL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05000" y="748833"/>
            <a:ext cx="4724400" cy="830997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r>
              <a:rPr lang="en-US" sz="2400" dirty="0" smtClean="0"/>
              <a:t>Final Presentation – Part A</a:t>
            </a:r>
          </a:p>
          <a:p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09884" y="4648200"/>
            <a:ext cx="401729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 smtClean="0"/>
              <a:t>Dual-semester project</a:t>
            </a:r>
            <a:endParaRPr lang="he-IL" sz="2000" dirty="0"/>
          </a:p>
        </p:txBody>
      </p:sp>
      <p:pic>
        <p:nvPicPr>
          <p:cNvPr id="13" name="Picture 12" descr="techlogo-3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644" y="476250"/>
            <a:ext cx="43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3276600" y="3810000"/>
            <a:ext cx="166685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12.11.2012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403260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 algn="l" rtl="0">
              <a:buNone/>
            </a:pPr>
            <a:r>
              <a:rPr lang="en-US" dirty="0" smtClean="0"/>
              <a:t>3. Changes in Top Design &amp; Top TB</a:t>
            </a:r>
            <a:endParaRPr lang="en-US" dirty="0"/>
          </a:p>
          <a:p>
            <a:pPr lvl="1" algn="l" rtl="0"/>
            <a:r>
              <a:rPr lang="en-US" dirty="0" smtClean="0"/>
              <a:t>Changes to support different image resolutions</a:t>
            </a:r>
          </a:p>
          <a:p>
            <a:pPr marL="109728" indent="0" algn="l" rtl="0">
              <a:buNone/>
            </a:pPr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/>
              </a:rPr>
              <a:t>Degeneration of the system</a:t>
            </a:r>
            <a:endParaRPr lang="he-IL" dirty="0"/>
          </a:p>
        </p:txBody>
      </p:sp>
      <p:sp>
        <p:nvSpPr>
          <p:cNvPr id="54" name="Rounded Rectangle 53"/>
          <p:cNvSpPr/>
          <p:nvPr/>
        </p:nvSpPr>
        <p:spPr>
          <a:xfrm>
            <a:off x="4846681" y="3233122"/>
            <a:ext cx="2003665" cy="5542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600" dirty="0" smtClean="0"/>
              <a:t>TX Path</a:t>
            </a:r>
            <a:endParaRPr lang="he-IL" sz="1600" dirty="0"/>
          </a:p>
        </p:txBody>
      </p:sp>
      <p:sp>
        <p:nvSpPr>
          <p:cNvPr id="55" name="Rounded Rectangle 54"/>
          <p:cNvSpPr/>
          <p:nvPr/>
        </p:nvSpPr>
        <p:spPr>
          <a:xfrm>
            <a:off x="1221204" y="4406892"/>
            <a:ext cx="2123885" cy="65209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sz="1600" dirty="0" smtClean="0"/>
              <a:t>Memory</a:t>
            </a:r>
          </a:p>
          <a:p>
            <a:pPr algn="ctr" rtl="0"/>
            <a:r>
              <a:rPr lang="en-US" sz="1600" dirty="0" smtClean="0"/>
              <a:t>Management</a:t>
            </a:r>
            <a:endParaRPr lang="he-IL" sz="1600" dirty="0"/>
          </a:p>
        </p:txBody>
      </p:sp>
      <p:sp>
        <p:nvSpPr>
          <p:cNvPr id="56" name="Rounded Rectangle 55"/>
          <p:cNvSpPr/>
          <p:nvPr/>
        </p:nvSpPr>
        <p:spPr>
          <a:xfrm>
            <a:off x="2001476" y="3239657"/>
            <a:ext cx="1763226" cy="51514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600" dirty="0" smtClean="0"/>
              <a:t>RX Path</a:t>
            </a:r>
            <a:endParaRPr lang="he-IL" sz="1600" dirty="0"/>
          </a:p>
        </p:txBody>
      </p:sp>
      <p:sp>
        <p:nvSpPr>
          <p:cNvPr id="57" name="Rectangle 56"/>
          <p:cNvSpPr/>
          <p:nvPr/>
        </p:nvSpPr>
        <p:spPr>
          <a:xfrm>
            <a:off x="683568" y="2852936"/>
            <a:ext cx="6552728" cy="3240359"/>
          </a:xfrm>
          <a:prstGeom prst="rect">
            <a:avLst/>
          </a:prstGeom>
          <a:solidFill>
            <a:schemeClr val="accent1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/>
          </a:p>
        </p:txBody>
      </p:sp>
      <p:pic>
        <p:nvPicPr>
          <p:cNvPr id="58" name="Picture 57" descr="C:\Program Files\Microsoft Office\MEDIA\CAGCAT10\j0285750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790" y="3461355"/>
            <a:ext cx="591126" cy="356559"/>
          </a:xfrm>
          <a:prstGeom prst="rect">
            <a:avLst/>
          </a:prstGeom>
          <a:noFill/>
        </p:spPr>
      </p:pic>
      <p:cxnSp>
        <p:nvCxnSpPr>
          <p:cNvPr id="59" name="Elbow Connector 58"/>
          <p:cNvCxnSpPr>
            <a:endCxn id="56" idx="1"/>
          </p:cNvCxnSpPr>
          <p:nvPr/>
        </p:nvCxnSpPr>
        <p:spPr>
          <a:xfrm flipV="1">
            <a:off x="1600743" y="3497227"/>
            <a:ext cx="400733" cy="296711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562502" y="5711081"/>
            <a:ext cx="681246" cy="33855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800" dirty="0" smtClean="0"/>
              <a:t>SDRAM Controller</a:t>
            </a:r>
            <a:endParaRPr lang="he-IL" sz="800" dirty="0"/>
          </a:p>
        </p:txBody>
      </p:sp>
      <p:sp>
        <p:nvSpPr>
          <p:cNvPr id="61" name="TextBox 60"/>
          <p:cNvSpPr txBox="1"/>
          <p:nvPr/>
        </p:nvSpPr>
        <p:spPr>
          <a:xfrm>
            <a:off x="2710406" y="5569820"/>
            <a:ext cx="440806" cy="184666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600" dirty="0" smtClean="0"/>
              <a:t>WBS</a:t>
            </a:r>
            <a:endParaRPr lang="he-IL" sz="600" dirty="0"/>
          </a:p>
        </p:txBody>
      </p:sp>
      <p:cxnSp>
        <p:nvCxnSpPr>
          <p:cNvPr id="62" name="Elbow Connector 61"/>
          <p:cNvCxnSpPr>
            <a:stCxn id="84" idx="2"/>
            <a:endCxn id="61" idx="0"/>
          </p:cNvCxnSpPr>
          <p:nvPr/>
        </p:nvCxnSpPr>
        <p:spPr>
          <a:xfrm rot="16200000" flipH="1">
            <a:off x="2454634" y="5093646"/>
            <a:ext cx="264612" cy="687735"/>
          </a:xfrm>
          <a:prstGeom prst="bentConnector3">
            <a:avLst>
              <a:gd name="adj1" fmla="val 50000"/>
            </a:avLst>
          </a:prstGeom>
          <a:ln w="19050"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 rot="5400000">
            <a:off x="3139335" y="4633825"/>
            <a:ext cx="423862" cy="230832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900" dirty="0" smtClean="0"/>
              <a:t>WBS</a:t>
            </a:r>
            <a:endParaRPr lang="he-IL" sz="900" dirty="0"/>
          </a:p>
        </p:txBody>
      </p:sp>
      <p:sp>
        <p:nvSpPr>
          <p:cNvPr id="64" name="TextBox 63"/>
          <p:cNvSpPr txBox="1"/>
          <p:nvPr/>
        </p:nvSpPr>
        <p:spPr>
          <a:xfrm>
            <a:off x="4966900" y="3754798"/>
            <a:ext cx="520953" cy="26161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050" dirty="0" smtClean="0"/>
              <a:t>WBM</a:t>
            </a:r>
            <a:endParaRPr lang="he-IL" sz="1050" dirty="0"/>
          </a:p>
        </p:txBody>
      </p:sp>
      <p:cxnSp>
        <p:nvCxnSpPr>
          <p:cNvPr id="65" name="Elbow Connector 140"/>
          <p:cNvCxnSpPr/>
          <p:nvPr/>
        </p:nvCxnSpPr>
        <p:spPr>
          <a:xfrm flipH="1">
            <a:off x="1035013" y="3364553"/>
            <a:ext cx="5770557" cy="161978"/>
          </a:xfrm>
          <a:prstGeom prst="bentConnector5">
            <a:avLst>
              <a:gd name="adj1" fmla="val -2222"/>
              <a:gd name="adj2" fmla="val -191753"/>
              <a:gd name="adj3" fmla="val 103070"/>
            </a:avLst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2722795" y="3744746"/>
            <a:ext cx="520953" cy="24622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000" dirty="0" smtClean="0"/>
              <a:t>WBM</a:t>
            </a:r>
            <a:endParaRPr lang="he-IL" sz="1000" dirty="0"/>
          </a:p>
        </p:txBody>
      </p:sp>
      <p:sp>
        <p:nvSpPr>
          <p:cNvPr id="67" name="TextBox 66"/>
          <p:cNvSpPr txBox="1"/>
          <p:nvPr/>
        </p:nvSpPr>
        <p:spPr>
          <a:xfrm rot="16200000">
            <a:off x="4600854" y="3427452"/>
            <a:ext cx="423862" cy="230832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900" dirty="0" smtClean="0"/>
              <a:t>WBS</a:t>
            </a:r>
            <a:endParaRPr lang="he-IL" sz="900" dirty="0"/>
          </a:p>
        </p:txBody>
      </p:sp>
      <p:cxnSp>
        <p:nvCxnSpPr>
          <p:cNvPr id="68" name="Elbow Connector 67"/>
          <p:cNvCxnSpPr>
            <a:stCxn id="67" idx="0"/>
            <a:endCxn id="92" idx="0"/>
          </p:cNvCxnSpPr>
          <p:nvPr/>
        </p:nvCxnSpPr>
        <p:spPr>
          <a:xfrm rot="10800000" flipV="1">
            <a:off x="4050699" y="3542867"/>
            <a:ext cx="646671" cy="399095"/>
          </a:xfrm>
          <a:prstGeom prst="bentConnector2">
            <a:avLst/>
          </a:prstGeom>
          <a:ln w="19050"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740999" y="4257746"/>
            <a:ext cx="520953" cy="24622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000" dirty="0" smtClean="0"/>
              <a:t>WBS</a:t>
            </a:r>
            <a:endParaRPr lang="he-IL" sz="1000" dirty="0"/>
          </a:p>
        </p:txBody>
      </p:sp>
      <p:cxnSp>
        <p:nvCxnSpPr>
          <p:cNvPr id="70" name="Elbow Connector 133"/>
          <p:cNvCxnSpPr/>
          <p:nvPr/>
        </p:nvCxnSpPr>
        <p:spPr>
          <a:xfrm rot="10800000">
            <a:off x="4355978" y="4243294"/>
            <a:ext cx="1058081" cy="163599"/>
          </a:xfrm>
          <a:prstGeom prst="bentConnector3">
            <a:avLst>
              <a:gd name="adj1" fmla="val 50000"/>
            </a:avLst>
          </a:prstGeom>
          <a:ln w="19050"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TextBox 7"/>
          <p:cNvSpPr txBox="1"/>
          <p:nvPr/>
        </p:nvSpPr>
        <p:spPr>
          <a:xfrm>
            <a:off x="971600" y="3820008"/>
            <a:ext cx="556223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sz="700" dirty="0" smtClean="0"/>
              <a:t>Host</a:t>
            </a:r>
          </a:p>
          <a:p>
            <a:pPr algn="ctr" rtl="0"/>
            <a:r>
              <a:rPr lang="en-US" sz="700" dirty="0" smtClean="0"/>
              <a:t>(Matlab)</a:t>
            </a:r>
            <a:endParaRPr lang="he-IL" sz="700" dirty="0"/>
          </a:p>
        </p:txBody>
      </p:sp>
      <p:cxnSp>
        <p:nvCxnSpPr>
          <p:cNvPr id="72" name="Elbow Connector 71"/>
          <p:cNvCxnSpPr>
            <a:stCxn id="86" idx="3"/>
            <a:endCxn id="74" idx="1"/>
          </p:cNvCxnSpPr>
          <p:nvPr/>
        </p:nvCxnSpPr>
        <p:spPr>
          <a:xfrm flipH="1">
            <a:off x="6689751" y="4797410"/>
            <a:ext cx="91457" cy="1049462"/>
          </a:xfrm>
          <a:prstGeom prst="bentConnector5">
            <a:avLst>
              <a:gd name="adj1" fmla="val -169978"/>
              <a:gd name="adj2" fmla="val 56069"/>
              <a:gd name="adj3" fmla="val 269978"/>
            </a:avLst>
          </a:prstGeom>
          <a:ln w="19050"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73" name="Group 181"/>
          <p:cNvGrpSpPr/>
          <p:nvPr/>
        </p:nvGrpSpPr>
        <p:grpSpPr>
          <a:xfrm>
            <a:off x="6689751" y="5496616"/>
            <a:ext cx="520953" cy="516309"/>
            <a:chOff x="8357676" y="5102241"/>
            <a:chExt cx="928694" cy="1131249"/>
          </a:xfrm>
        </p:grpSpPr>
        <p:pic>
          <p:nvPicPr>
            <p:cNvPr id="74" name="Picture 73" descr="MC900391480.WM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57676" y="5505832"/>
              <a:ext cx="605464" cy="727658"/>
            </a:xfrm>
            <a:prstGeom prst="rect">
              <a:avLst/>
            </a:prstGeom>
          </p:spPr>
        </p:pic>
        <p:sp>
          <p:nvSpPr>
            <p:cNvPr id="75" name="TextBox 4"/>
            <p:cNvSpPr txBox="1"/>
            <p:nvPr/>
          </p:nvSpPr>
          <p:spPr>
            <a:xfrm>
              <a:off x="8357676" y="5102241"/>
              <a:ext cx="928694" cy="111267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en-US" sz="1000" dirty="0" smtClean="0"/>
                <a:t>VGA</a:t>
              </a:r>
            </a:p>
            <a:p>
              <a:pPr algn="ctr" rtl="0"/>
              <a:r>
                <a:rPr lang="en-US" sz="1000" dirty="0" smtClean="0"/>
                <a:t> </a:t>
              </a:r>
              <a:r>
                <a:rPr lang="en-US" sz="700" dirty="0" smtClean="0"/>
                <a:t>Display</a:t>
              </a:r>
              <a:endParaRPr lang="he-IL" sz="1000" dirty="0"/>
            </a:p>
          </p:txBody>
        </p:sp>
      </p:grpSp>
      <p:pic>
        <p:nvPicPr>
          <p:cNvPr id="76" name="תמונה 21" descr="memory_chip_3.jpg"/>
          <p:cNvPicPr>
            <a:picLocks noChangeAspect="1"/>
          </p:cNvPicPr>
          <p:nvPr/>
        </p:nvPicPr>
        <p:blipFill>
          <a:blip r:embed="rId5" cstate="print">
            <a:lum bright="5000"/>
          </a:blip>
          <a:stretch>
            <a:fillRect/>
          </a:stretch>
        </p:blipFill>
        <p:spPr>
          <a:xfrm>
            <a:off x="1455459" y="5561712"/>
            <a:ext cx="642330" cy="377641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1066815" y="5524711"/>
            <a:ext cx="681970" cy="2944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sz="1000" dirty="0" smtClean="0"/>
              <a:t>IS42S16400 SDRAM</a:t>
            </a:r>
            <a:endParaRPr lang="he-IL" sz="1000" dirty="0"/>
          </a:p>
        </p:txBody>
      </p:sp>
      <p:cxnSp>
        <p:nvCxnSpPr>
          <p:cNvPr id="78" name="Elbow Connector 77"/>
          <p:cNvCxnSpPr>
            <a:stCxn id="60" idx="1"/>
            <a:endCxn id="76" idx="3"/>
          </p:cNvCxnSpPr>
          <p:nvPr/>
        </p:nvCxnSpPr>
        <p:spPr>
          <a:xfrm rot="10800000">
            <a:off x="2097790" y="5750534"/>
            <a:ext cx="464713" cy="129825"/>
          </a:xfrm>
          <a:prstGeom prst="bentConnector3">
            <a:avLst>
              <a:gd name="adj1" fmla="val 50000"/>
            </a:avLst>
          </a:prstGeom>
          <a:ln w="19050"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Elbow Connector 133"/>
          <p:cNvCxnSpPr>
            <a:stCxn id="88" idx="0"/>
          </p:cNvCxnSpPr>
          <p:nvPr/>
        </p:nvCxnSpPr>
        <p:spPr>
          <a:xfrm rot="10800000">
            <a:off x="4355977" y="4313609"/>
            <a:ext cx="440243" cy="467499"/>
          </a:xfrm>
          <a:prstGeom prst="bentConnector2">
            <a:avLst/>
          </a:prstGeom>
          <a:ln w="19050"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Elbow Connector 41"/>
          <p:cNvCxnSpPr/>
          <p:nvPr/>
        </p:nvCxnSpPr>
        <p:spPr>
          <a:xfrm>
            <a:off x="3243748" y="3885603"/>
            <a:ext cx="480880" cy="162638"/>
          </a:xfrm>
          <a:prstGeom prst="bentConnector3">
            <a:avLst>
              <a:gd name="adj1" fmla="val 50000"/>
            </a:avLst>
          </a:prstGeom>
          <a:ln w="19050"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Elbow Connector 41"/>
          <p:cNvCxnSpPr>
            <a:stCxn id="69" idx="0"/>
            <a:endCxn id="92" idx="1"/>
          </p:cNvCxnSpPr>
          <p:nvPr/>
        </p:nvCxnSpPr>
        <p:spPr>
          <a:xfrm rot="5400000" flipH="1" flipV="1">
            <a:off x="2797138" y="3332124"/>
            <a:ext cx="129961" cy="1721284"/>
          </a:xfrm>
          <a:prstGeom prst="bentConnector2">
            <a:avLst/>
          </a:prstGeom>
          <a:ln w="19050"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Elbow Connector 41"/>
          <p:cNvCxnSpPr>
            <a:stCxn id="63" idx="0"/>
          </p:cNvCxnSpPr>
          <p:nvPr/>
        </p:nvCxnSpPr>
        <p:spPr>
          <a:xfrm flipV="1">
            <a:off x="3466682" y="4313607"/>
            <a:ext cx="368064" cy="435634"/>
          </a:xfrm>
          <a:prstGeom prst="bentConnector2">
            <a:avLst/>
          </a:prstGeom>
          <a:ln w="19050"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Elbow Connector 41"/>
          <p:cNvCxnSpPr/>
          <p:nvPr/>
        </p:nvCxnSpPr>
        <p:spPr>
          <a:xfrm rot="10800000" flipV="1">
            <a:off x="4365804" y="3941962"/>
            <a:ext cx="601097" cy="138883"/>
          </a:xfrm>
          <a:prstGeom prst="bentConnector3">
            <a:avLst>
              <a:gd name="adj1" fmla="val 50000"/>
            </a:avLst>
          </a:prstGeom>
          <a:ln w="19050"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1982597" y="5058987"/>
            <a:ext cx="520953" cy="24622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000" dirty="0" smtClean="0"/>
              <a:t>WBM</a:t>
            </a:r>
            <a:endParaRPr lang="he-IL" sz="1000" dirty="0"/>
          </a:p>
        </p:txBody>
      </p:sp>
      <p:grpSp>
        <p:nvGrpSpPr>
          <p:cNvPr id="85" name="Group 84"/>
          <p:cNvGrpSpPr/>
          <p:nvPr/>
        </p:nvGrpSpPr>
        <p:grpSpPr>
          <a:xfrm>
            <a:off x="4796219" y="4312401"/>
            <a:ext cx="1984989" cy="778451"/>
            <a:chOff x="5142286" y="4886331"/>
            <a:chExt cx="2918936" cy="1502957"/>
          </a:xfrm>
        </p:grpSpPr>
        <p:sp>
          <p:nvSpPr>
            <p:cNvPr id="86" name="Rounded Rectangle 85"/>
            <p:cNvSpPr/>
            <p:nvPr/>
          </p:nvSpPr>
          <p:spPr>
            <a:xfrm>
              <a:off x="5350534" y="5256187"/>
              <a:ext cx="2710688" cy="113310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600" dirty="0" smtClean="0"/>
                <a:t>Display</a:t>
              </a:r>
            </a:p>
            <a:p>
              <a:pPr algn="ctr"/>
              <a:r>
                <a:rPr lang="en-US" sz="1600" dirty="0" smtClean="0"/>
                <a:t>Controller</a:t>
              </a:r>
              <a:endParaRPr lang="he-IL" sz="1600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6050821" y="4886331"/>
              <a:ext cx="766064" cy="475379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1000" dirty="0" smtClean="0"/>
                <a:t>WBS</a:t>
              </a:r>
              <a:endParaRPr lang="he-IL" sz="1400" dirty="0"/>
            </a:p>
          </p:txBody>
        </p:sp>
        <p:sp>
          <p:nvSpPr>
            <p:cNvPr id="88" name="TextBox 87"/>
            <p:cNvSpPr txBox="1"/>
            <p:nvPr/>
          </p:nvSpPr>
          <p:spPr>
            <a:xfrm rot="16200000">
              <a:off x="4891516" y="5632857"/>
              <a:ext cx="818351" cy="316812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800" dirty="0" smtClean="0"/>
                <a:t>WBM</a:t>
              </a:r>
              <a:endParaRPr lang="he-IL" sz="1000" dirty="0"/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1455459" y="3248990"/>
            <a:ext cx="52452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UART</a:t>
            </a:r>
            <a:endParaRPr lang="he-IL" sz="1000" dirty="0"/>
          </a:p>
        </p:txBody>
      </p:sp>
      <p:sp>
        <p:nvSpPr>
          <p:cNvPr id="91" name="TextBox 90"/>
          <p:cNvSpPr txBox="1"/>
          <p:nvPr/>
        </p:nvSpPr>
        <p:spPr>
          <a:xfrm>
            <a:off x="6354455" y="5886340"/>
            <a:ext cx="505114" cy="20005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700" dirty="0" smtClean="0"/>
              <a:t>VESA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3722760" y="3941963"/>
            <a:ext cx="655875" cy="37164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 anchor="ctr">
            <a:noAutofit/>
          </a:bodyPr>
          <a:lstStyle/>
          <a:p>
            <a:r>
              <a:rPr lang="en-US" sz="800" b="1" dirty="0" smtClean="0"/>
              <a:t>Wishbone</a:t>
            </a:r>
          </a:p>
          <a:p>
            <a:r>
              <a:rPr lang="en-US" sz="800" dirty="0" smtClean="0"/>
              <a:t>INTERCON</a:t>
            </a:r>
            <a:endParaRPr lang="he-IL" sz="800" dirty="0"/>
          </a:p>
        </p:txBody>
      </p:sp>
    </p:spTree>
    <p:extLst>
      <p:ext uri="{BB962C8B-B14F-4D97-AF65-F5344CB8AC3E}">
        <p14:creationId xmlns:p14="http://schemas.microsoft.com/office/powerpoint/2010/main" val="2765568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Problems during the process</a:t>
            </a:r>
            <a:endParaRPr lang="he-IL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525963"/>
          </a:xfrm>
        </p:spPr>
        <p:txBody>
          <a:bodyPr/>
          <a:lstStyle/>
          <a:p>
            <a:pPr marL="624078" indent="-514350" algn="l" rtl="0">
              <a:buAutoNum type="arabicPeriod"/>
            </a:pPr>
            <a:r>
              <a:rPr lang="en-US" dirty="0" smtClean="0"/>
              <a:t>Making the system support low resolutions:</a:t>
            </a:r>
          </a:p>
          <a:p>
            <a:pPr marL="708660" lvl="1" indent="-342900" algn="l" rtl="0">
              <a:buFont typeface="Arial" pitchFamily="34" charset="0"/>
              <a:buChar char="•"/>
            </a:pPr>
            <a:r>
              <a:rPr lang="en-US" dirty="0" smtClean="0"/>
              <a:t>Debugging the current system in order to learn the data flow, components, processes.</a:t>
            </a:r>
          </a:p>
          <a:p>
            <a:pPr marL="708660" lvl="1" indent="-342900" algn="l" rtl="0">
              <a:buFont typeface="Arial" pitchFamily="34" charset="0"/>
              <a:buChar char="•"/>
            </a:pPr>
            <a:r>
              <a:rPr lang="en-US" dirty="0" smtClean="0"/>
              <a:t>Changing generics in code</a:t>
            </a:r>
          </a:p>
          <a:p>
            <a:pPr marL="624078" indent="-514350" algn="l" rtl="0">
              <a:buAutoNum type="arabicPeriod"/>
            </a:pPr>
            <a:r>
              <a:rPr lang="en-US" dirty="0" smtClean="0"/>
              <a:t>Making the system support non compressed image</a:t>
            </a:r>
          </a:p>
          <a:p>
            <a:pPr lvl="1" algn="l" rtl="0">
              <a:buFont typeface="Arial" pitchFamily="34" charset="0"/>
              <a:buChar char="•"/>
            </a:pPr>
            <a:r>
              <a:rPr lang="en-US" dirty="0" smtClean="0"/>
              <a:t>Removal unnecessary components</a:t>
            </a:r>
          </a:p>
          <a:p>
            <a:pPr lvl="1" algn="l" rtl="0">
              <a:buFont typeface="Arial" pitchFamily="34" charset="0"/>
              <a:buChar char="•"/>
            </a:pPr>
            <a:r>
              <a:rPr lang="en-US" dirty="0" smtClean="0"/>
              <a:t>Change the </a:t>
            </a:r>
            <a:r>
              <a:rPr lang="en-US" dirty="0" err="1" smtClean="0"/>
              <a:t>matlab</a:t>
            </a:r>
            <a:r>
              <a:rPr lang="en-US" dirty="0" smtClean="0"/>
              <a:t> output. </a:t>
            </a:r>
            <a:endParaRPr lang="en-US" dirty="0"/>
          </a:p>
          <a:p>
            <a:pPr marL="109728" indent="0" algn="l" rtl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68031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6543" y="457200"/>
            <a:ext cx="6309360" cy="708861"/>
          </a:xfrm>
        </p:spPr>
        <p:txBody>
          <a:bodyPr>
            <a:normAutofit fontScale="90000"/>
          </a:bodyPr>
          <a:lstStyle/>
          <a:p>
            <a:pPr algn="ctr" rtl="0"/>
            <a:r>
              <a:rPr lang="en-US" dirty="0" smtClean="0"/>
              <a:t>Top Architecture – New </a:t>
            </a:r>
            <a:endParaRPr lang="he-IL" dirty="0"/>
          </a:p>
        </p:txBody>
      </p:sp>
      <p:sp>
        <p:nvSpPr>
          <p:cNvPr id="4" name="Rounded Rectangle 3"/>
          <p:cNvSpPr/>
          <p:nvPr/>
        </p:nvSpPr>
        <p:spPr>
          <a:xfrm>
            <a:off x="5844032" y="1219200"/>
            <a:ext cx="2946400" cy="107015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TX Path</a:t>
            </a:r>
            <a:endParaRPr lang="he-IL" dirty="0"/>
          </a:p>
        </p:txBody>
      </p:sp>
      <p:sp>
        <p:nvSpPr>
          <p:cNvPr id="5" name="Rounded Rectangle 4"/>
          <p:cNvSpPr/>
          <p:nvPr/>
        </p:nvSpPr>
        <p:spPr>
          <a:xfrm>
            <a:off x="512750" y="3485402"/>
            <a:ext cx="3123184" cy="125900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dirty="0" smtClean="0"/>
              <a:t>Memory</a:t>
            </a:r>
          </a:p>
          <a:p>
            <a:pPr algn="ctr" rtl="0"/>
            <a:r>
              <a:rPr lang="en-US" dirty="0" smtClean="0"/>
              <a:t>Management</a:t>
            </a:r>
            <a:endParaRPr lang="he-IL" dirty="0"/>
          </a:p>
        </p:txBody>
      </p:sp>
      <p:sp>
        <p:nvSpPr>
          <p:cNvPr id="6" name="Rounded Rectangle 5"/>
          <p:cNvSpPr/>
          <p:nvPr/>
        </p:nvSpPr>
        <p:spPr>
          <a:xfrm>
            <a:off x="1660144" y="1231817"/>
            <a:ext cx="2592832" cy="99458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RX Path</a:t>
            </a:r>
            <a:endParaRPr lang="he-IL" dirty="0"/>
          </a:p>
        </p:txBody>
      </p:sp>
      <p:sp>
        <p:nvSpPr>
          <p:cNvPr id="7" name="Rectangle 6"/>
          <p:cNvSpPr/>
          <p:nvPr/>
        </p:nvSpPr>
        <p:spPr>
          <a:xfrm>
            <a:off x="2367280" y="5877504"/>
            <a:ext cx="1178560" cy="818351"/>
          </a:xfrm>
          <a:prstGeom prst="rect">
            <a:avLst/>
          </a:prstGeom>
          <a:solidFill>
            <a:schemeClr val="accent1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/>
          </a:p>
        </p:txBody>
      </p:sp>
      <p:pic>
        <p:nvPicPr>
          <p:cNvPr id="8" name="Picture 7" descr="C:\Program Files\Microsoft Office\MEDIA\CAGCAT10\j0285750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659850"/>
            <a:ext cx="869254" cy="688410"/>
          </a:xfrm>
          <a:prstGeom prst="rect">
            <a:avLst/>
          </a:prstGeom>
          <a:noFill/>
        </p:spPr>
      </p:pic>
      <p:cxnSp>
        <p:nvCxnSpPr>
          <p:cNvPr id="9" name="Elbow Connector 8"/>
          <p:cNvCxnSpPr>
            <a:endCxn id="6" idx="1"/>
          </p:cNvCxnSpPr>
          <p:nvPr/>
        </p:nvCxnSpPr>
        <p:spPr>
          <a:xfrm flipV="1">
            <a:off x="1070864" y="1729109"/>
            <a:ext cx="589280" cy="57286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485136" y="6003403"/>
            <a:ext cx="1001776" cy="65596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200" dirty="0" smtClean="0"/>
              <a:t>SDRAM Controller</a:t>
            </a:r>
            <a:endParaRPr lang="he-IL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2602992" y="5669245"/>
            <a:ext cx="766064" cy="27120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13" name="Elbow Connector 12"/>
          <p:cNvCxnSpPr>
            <a:stCxn id="38" idx="2"/>
            <a:endCxn id="11" idx="0"/>
          </p:cNvCxnSpPr>
          <p:nvPr/>
        </p:nvCxnSpPr>
        <p:spPr>
          <a:xfrm rot="16200000" flipH="1">
            <a:off x="2173902" y="4857123"/>
            <a:ext cx="653634" cy="97061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5400000">
            <a:off x="3235842" y="4019437"/>
            <a:ext cx="818351" cy="25388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WBS</a:t>
            </a:r>
            <a:endParaRPr lang="he-IL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6020816" y="2226400"/>
            <a:ext cx="766064" cy="2712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cxnSp>
        <p:nvCxnSpPr>
          <p:cNvPr id="16" name="Elbow Connector 140"/>
          <p:cNvCxnSpPr>
            <a:endCxn id="8" idx="1"/>
          </p:cNvCxnSpPr>
          <p:nvPr/>
        </p:nvCxnSpPr>
        <p:spPr>
          <a:xfrm flipH="1">
            <a:off x="304800" y="1691325"/>
            <a:ext cx="8485632" cy="312731"/>
          </a:xfrm>
          <a:prstGeom prst="bentConnector5">
            <a:avLst>
              <a:gd name="adj1" fmla="val -2222"/>
              <a:gd name="adj2" fmla="val -191753"/>
              <a:gd name="adj3" fmla="val 10307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720847" y="2206993"/>
            <a:ext cx="766064" cy="2712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5385013" y="1690287"/>
            <a:ext cx="818351" cy="25388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19" name="Elbow Connector 18"/>
          <p:cNvCxnSpPr>
            <a:stCxn id="18" idx="0"/>
          </p:cNvCxnSpPr>
          <p:nvPr/>
        </p:nvCxnSpPr>
        <p:spPr>
          <a:xfrm rot="10800000" flipV="1">
            <a:off x="4676283" y="1817225"/>
            <a:ext cx="990967" cy="912776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868094" y="3296551"/>
            <a:ext cx="766064" cy="27120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23" name="Elbow Connector 133"/>
          <p:cNvCxnSpPr>
            <a:stCxn id="22" idx="0"/>
            <a:endCxn id="50" idx="3"/>
          </p:cNvCxnSpPr>
          <p:nvPr/>
        </p:nvCxnSpPr>
        <p:spPr>
          <a:xfrm rot="16200000" flipV="1">
            <a:off x="5898708" y="2353958"/>
            <a:ext cx="391178" cy="1830038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7"/>
          <p:cNvSpPr txBox="1"/>
          <p:nvPr/>
        </p:nvSpPr>
        <p:spPr>
          <a:xfrm>
            <a:off x="363728" y="2352302"/>
            <a:ext cx="599907" cy="43730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sz="700" dirty="0" smtClean="0"/>
              <a:t>Host</a:t>
            </a:r>
          </a:p>
          <a:p>
            <a:pPr algn="ctr" rtl="0"/>
            <a:r>
              <a:rPr lang="en-US" sz="700" dirty="0" smtClean="0"/>
              <a:t>(Matlab)</a:t>
            </a:r>
            <a:endParaRPr lang="he-IL" sz="700" dirty="0"/>
          </a:p>
        </p:txBody>
      </p:sp>
      <p:cxnSp>
        <p:nvCxnSpPr>
          <p:cNvPr id="26" name="Elbow Connector 25"/>
          <p:cNvCxnSpPr>
            <a:stCxn id="21" idx="3"/>
            <a:endCxn id="28" idx="1"/>
          </p:cNvCxnSpPr>
          <p:nvPr/>
        </p:nvCxnSpPr>
        <p:spPr>
          <a:xfrm flipH="1">
            <a:off x="8554276" y="4239375"/>
            <a:ext cx="134488" cy="2026200"/>
          </a:xfrm>
          <a:prstGeom prst="bentConnector5">
            <a:avLst>
              <a:gd name="adj1" fmla="val -169978"/>
              <a:gd name="adj2" fmla="val 56069"/>
              <a:gd name="adj3" fmla="val 269978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27" name="Group 181"/>
          <p:cNvGrpSpPr/>
          <p:nvPr/>
        </p:nvGrpSpPr>
        <p:grpSpPr>
          <a:xfrm>
            <a:off x="8377936" y="5499803"/>
            <a:ext cx="766064" cy="1086372"/>
            <a:chOff x="8143900" y="5000636"/>
            <a:chExt cx="928694" cy="1232854"/>
          </a:xfrm>
        </p:grpSpPr>
        <p:pic>
          <p:nvPicPr>
            <p:cNvPr id="28" name="Picture 27" descr="MC900391480.WM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57676" y="5505832"/>
              <a:ext cx="605464" cy="727658"/>
            </a:xfrm>
            <a:prstGeom prst="rect">
              <a:avLst/>
            </a:prstGeom>
          </p:spPr>
        </p:pic>
        <p:sp>
          <p:nvSpPr>
            <p:cNvPr id="29" name="TextBox 4"/>
            <p:cNvSpPr txBox="1"/>
            <p:nvPr/>
          </p:nvSpPr>
          <p:spPr>
            <a:xfrm>
              <a:off x="8143900" y="5000636"/>
              <a:ext cx="928694" cy="66996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en-US" sz="1000" dirty="0" smtClean="0"/>
                <a:t>VGA</a:t>
              </a:r>
            </a:p>
            <a:p>
              <a:pPr algn="ctr" rtl="0"/>
              <a:r>
                <a:rPr lang="en-US" sz="1000" dirty="0" smtClean="0"/>
                <a:t> Display</a:t>
              </a:r>
              <a:endParaRPr lang="he-IL" sz="1000" dirty="0"/>
            </a:p>
          </p:txBody>
        </p:sp>
      </p:grpSp>
      <p:pic>
        <p:nvPicPr>
          <p:cNvPr id="30" name="תמונה 21" descr="memory_chip_3.jpg"/>
          <p:cNvPicPr>
            <a:picLocks noChangeAspect="1"/>
          </p:cNvPicPr>
          <p:nvPr/>
        </p:nvPicPr>
        <p:blipFill>
          <a:blip r:embed="rId5" cstate="print">
            <a:lum bright="5000"/>
          </a:blip>
          <a:stretch>
            <a:fillRect/>
          </a:stretch>
        </p:blipFill>
        <p:spPr>
          <a:xfrm>
            <a:off x="857224" y="5715016"/>
            <a:ext cx="944550" cy="72911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85720" y="5643578"/>
            <a:ext cx="1002841" cy="5685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sz="1000" dirty="0" smtClean="0"/>
              <a:t>IS42S16400 SDRAM</a:t>
            </a:r>
            <a:endParaRPr lang="he-IL" sz="1000" dirty="0"/>
          </a:p>
        </p:txBody>
      </p:sp>
      <p:cxnSp>
        <p:nvCxnSpPr>
          <p:cNvPr id="32" name="Elbow Connector 31"/>
          <p:cNvCxnSpPr>
            <a:stCxn id="7" idx="1"/>
            <a:endCxn id="30" idx="3"/>
          </p:cNvCxnSpPr>
          <p:nvPr/>
        </p:nvCxnSpPr>
        <p:spPr>
          <a:xfrm rot="10800000">
            <a:off x="1801774" y="6079574"/>
            <a:ext cx="565506" cy="207107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Elbow Connector 133"/>
          <p:cNvCxnSpPr>
            <a:stCxn id="39" idx="0"/>
          </p:cNvCxnSpPr>
          <p:nvPr/>
        </p:nvCxnSpPr>
        <p:spPr>
          <a:xfrm rot="10800000">
            <a:off x="5112874" y="3464566"/>
            <a:ext cx="661470" cy="743334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Elbow Connector 41"/>
          <p:cNvCxnSpPr>
            <a:stCxn id="17" idx="2"/>
          </p:cNvCxnSpPr>
          <p:nvPr/>
        </p:nvCxnSpPr>
        <p:spPr>
          <a:xfrm rot="16200000" flipH="1">
            <a:off x="3491588" y="2090492"/>
            <a:ext cx="314750" cy="1090168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Elbow Connector 41"/>
          <p:cNvCxnSpPr>
            <a:stCxn id="20" idx="0"/>
          </p:cNvCxnSpPr>
          <p:nvPr/>
        </p:nvCxnSpPr>
        <p:spPr>
          <a:xfrm rot="5400000" flipH="1" flipV="1">
            <a:off x="3092370" y="2194873"/>
            <a:ext cx="260435" cy="1942922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41"/>
          <p:cNvCxnSpPr>
            <a:stCxn id="14" idx="0"/>
          </p:cNvCxnSpPr>
          <p:nvPr/>
        </p:nvCxnSpPr>
        <p:spPr>
          <a:xfrm flipV="1">
            <a:off x="3771958" y="3410321"/>
            <a:ext cx="584018" cy="736057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41"/>
          <p:cNvCxnSpPr>
            <a:stCxn id="15" idx="2"/>
          </p:cNvCxnSpPr>
          <p:nvPr/>
        </p:nvCxnSpPr>
        <p:spPr>
          <a:xfrm rot="5400000">
            <a:off x="5591227" y="2043279"/>
            <a:ext cx="358292" cy="1266952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632382" y="4744403"/>
            <a:ext cx="766064" cy="2712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5774344" y="3464566"/>
            <a:ext cx="2914420" cy="1341359"/>
            <a:chOff x="5146802" y="5047929"/>
            <a:chExt cx="2914420" cy="1341359"/>
          </a:xfrm>
        </p:grpSpPr>
        <p:sp>
          <p:nvSpPr>
            <p:cNvPr id="21" name="Rounded Rectangle 20"/>
            <p:cNvSpPr/>
            <p:nvPr/>
          </p:nvSpPr>
          <p:spPr>
            <a:xfrm>
              <a:off x="5350534" y="5256187"/>
              <a:ext cx="2710688" cy="113310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 smtClean="0"/>
                <a:t>Display</a:t>
              </a:r>
            </a:p>
            <a:p>
              <a:pPr algn="ctr"/>
              <a:r>
                <a:rPr lang="en-US" dirty="0" smtClean="0"/>
                <a:t>Controller</a:t>
              </a:r>
              <a:endParaRPr lang="he-IL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98742" y="5047929"/>
              <a:ext cx="766064" cy="271208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1400" dirty="0" smtClean="0"/>
                <a:t>WBS</a:t>
              </a:r>
              <a:endParaRPr lang="he-IL" sz="1400" dirty="0"/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4891515" y="5637375"/>
              <a:ext cx="818351" cy="307777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1400" dirty="0" smtClean="0"/>
                <a:t>WBM</a:t>
              </a:r>
              <a:endParaRPr lang="he-IL" sz="1200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049995" y="1445104"/>
            <a:ext cx="57854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UART</a:t>
            </a:r>
            <a:endParaRPr lang="he-IL" sz="1000" dirty="0"/>
          </a:p>
        </p:txBody>
      </p:sp>
      <p:sp>
        <p:nvSpPr>
          <p:cNvPr id="60" name="TextBox 59"/>
          <p:cNvSpPr txBox="1"/>
          <p:nvPr/>
        </p:nvSpPr>
        <p:spPr>
          <a:xfrm>
            <a:off x="261973" y="1126727"/>
            <a:ext cx="57854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UART</a:t>
            </a:r>
            <a:endParaRPr lang="he-IL" sz="1000" dirty="0"/>
          </a:p>
        </p:txBody>
      </p:sp>
      <p:sp>
        <p:nvSpPr>
          <p:cNvPr id="62" name="TextBox 61"/>
          <p:cNvSpPr txBox="1"/>
          <p:nvPr/>
        </p:nvSpPr>
        <p:spPr>
          <a:xfrm>
            <a:off x="8061222" y="6341776"/>
            <a:ext cx="57854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VESA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214810" y="2714620"/>
            <a:ext cx="964468" cy="7175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 anchor="ctr">
            <a:noAutofit/>
          </a:bodyPr>
          <a:lstStyle/>
          <a:p>
            <a:r>
              <a:rPr lang="en-US" sz="1100" b="1" dirty="0" smtClean="0"/>
              <a:t>Wishbone</a:t>
            </a:r>
          </a:p>
          <a:p>
            <a:r>
              <a:rPr lang="en-US" sz="1100" dirty="0" smtClean="0"/>
              <a:t>INTERCON</a:t>
            </a:r>
            <a:endParaRPr lang="he-IL" sz="1100" dirty="0"/>
          </a:p>
        </p:txBody>
      </p:sp>
      <p:cxnSp>
        <p:nvCxnSpPr>
          <p:cNvPr id="119" name="Elbow Connector 133"/>
          <p:cNvCxnSpPr>
            <a:stCxn id="122" idx="0"/>
          </p:cNvCxnSpPr>
          <p:nvPr/>
        </p:nvCxnSpPr>
        <p:spPr>
          <a:xfrm rot="10800000">
            <a:off x="4547616" y="3432155"/>
            <a:ext cx="326474" cy="2685472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3" name="Elbow Connector 133"/>
          <p:cNvCxnSpPr>
            <a:stCxn id="121" idx="1"/>
          </p:cNvCxnSpPr>
          <p:nvPr/>
        </p:nvCxnSpPr>
        <p:spPr>
          <a:xfrm rot="10800000">
            <a:off x="4860034" y="3410321"/>
            <a:ext cx="939837" cy="2073008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4874089" y="5329440"/>
            <a:ext cx="3002339" cy="1329925"/>
            <a:chOff x="4874089" y="5329440"/>
            <a:chExt cx="3002339" cy="1329925"/>
          </a:xfrm>
        </p:grpSpPr>
        <p:sp>
          <p:nvSpPr>
            <p:cNvPr id="120" name="Rounded Rectangle 119"/>
            <p:cNvSpPr/>
            <p:nvPr/>
          </p:nvSpPr>
          <p:spPr>
            <a:xfrm>
              <a:off x="5112874" y="5587794"/>
              <a:ext cx="2763554" cy="107157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r>
                <a:rPr lang="en-US" dirty="0" smtClean="0">
                  <a:solidFill>
                    <a:prstClr val="white"/>
                  </a:solidFill>
                </a:rPr>
                <a:t>Image Manipulation</a:t>
              </a:r>
              <a:endParaRPr lang="he-IL" dirty="0">
                <a:solidFill>
                  <a:prstClr val="white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5799870" y="5329440"/>
              <a:ext cx="781004" cy="307777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1"/>
              <a:r>
                <a:rPr lang="en-US" sz="1400" dirty="0" smtClean="0">
                  <a:solidFill>
                    <a:prstClr val="white"/>
                  </a:solidFill>
                </a:rPr>
                <a:t>WBS</a:t>
              </a:r>
              <a:endParaRPr lang="he-IL" sz="1400" dirty="0">
                <a:solidFill>
                  <a:prstClr val="white"/>
                </a:solidFill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 rot="16200000">
              <a:off x="4641022" y="5963738"/>
              <a:ext cx="773912" cy="307777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1"/>
              <a:r>
                <a:rPr lang="en-US" sz="1400" b="1" dirty="0" smtClean="0">
                  <a:solidFill>
                    <a:prstClr val="white"/>
                  </a:solidFill>
                </a:rPr>
                <a:t>WBM</a:t>
              </a:r>
              <a:endParaRPr lang="he-IL" sz="1400" b="1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17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83812" y="188640"/>
            <a:ext cx="6309360" cy="708861"/>
          </a:xfrm>
        </p:spPr>
        <p:txBody>
          <a:bodyPr>
            <a:normAutofit fontScale="90000"/>
          </a:bodyPr>
          <a:lstStyle/>
          <a:p>
            <a:pPr algn="ctr" rtl="0"/>
            <a:r>
              <a:rPr lang="en-US" dirty="0" smtClean="0"/>
              <a:t>Data Flow - </a:t>
            </a:r>
            <a:r>
              <a:rPr lang="en-US" dirty="0" err="1" smtClean="0"/>
              <a:t>Ilustration</a:t>
            </a:r>
            <a:endParaRPr lang="he-IL" dirty="0"/>
          </a:p>
        </p:txBody>
      </p:sp>
      <p:cxnSp>
        <p:nvCxnSpPr>
          <p:cNvPr id="119" name="Elbow Connector 133"/>
          <p:cNvCxnSpPr>
            <a:stCxn id="122" idx="0"/>
          </p:cNvCxnSpPr>
          <p:nvPr/>
        </p:nvCxnSpPr>
        <p:spPr>
          <a:xfrm rot="10800000">
            <a:off x="4547616" y="3432155"/>
            <a:ext cx="326474" cy="2685472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3" name="Elbow Connector 133"/>
          <p:cNvCxnSpPr/>
          <p:nvPr/>
        </p:nvCxnSpPr>
        <p:spPr>
          <a:xfrm rot="10800000">
            <a:off x="4860033" y="3464567"/>
            <a:ext cx="925781" cy="2018763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5844032" y="1219200"/>
            <a:ext cx="2946400" cy="107015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TX Path</a:t>
            </a:r>
            <a:endParaRPr lang="he-IL" dirty="0"/>
          </a:p>
        </p:txBody>
      </p:sp>
      <p:sp>
        <p:nvSpPr>
          <p:cNvPr id="5" name="Rounded Rectangle 4"/>
          <p:cNvSpPr/>
          <p:nvPr/>
        </p:nvSpPr>
        <p:spPr>
          <a:xfrm>
            <a:off x="512750" y="3485402"/>
            <a:ext cx="3123184" cy="125900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dirty="0" smtClean="0"/>
              <a:t>Memory</a:t>
            </a:r>
          </a:p>
          <a:p>
            <a:pPr algn="ctr" rtl="0"/>
            <a:r>
              <a:rPr lang="en-US" dirty="0" smtClean="0"/>
              <a:t>Management</a:t>
            </a:r>
            <a:endParaRPr lang="he-IL" dirty="0"/>
          </a:p>
        </p:txBody>
      </p:sp>
      <p:sp>
        <p:nvSpPr>
          <p:cNvPr id="6" name="Rounded Rectangle 5"/>
          <p:cNvSpPr/>
          <p:nvPr/>
        </p:nvSpPr>
        <p:spPr>
          <a:xfrm>
            <a:off x="1660144" y="1231817"/>
            <a:ext cx="2592832" cy="99458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RX Path</a:t>
            </a:r>
            <a:endParaRPr lang="he-IL" dirty="0"/>
          </a:p>
        </p:txBody>
      </p:sp>
      <p:sp>
        <p:nvSpPr>
          <p:cNvPr id="7" name="Rectangle 6"/>
          <p:cNvSpPr/>
          <p:nvPr/>
        </p:nvSpPr>
        <p:spPr>
          <a:xfrm>
            <a:off x="2367280" y="5877504"/>
            <a:ext cx="1178560" cy="818351"/>
          </a:xfrm>
          <a:prstGeom prst="rect">
            <a:avLst/>
          </a:prstGeom>
          <a:solidFill>
            <a:schemeClr val="accent1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/>
          </a:p>
        </p:txBody>
      </p:sp>
      <p:pic>
        <p:nvPicPr>
          <p:cNvPr id="8" name="Picture 7" descr="C:\Program Files\Microsoft Office\MEDIA\CAGCAT10\j0285750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659850"/>
            <a:ext cx="869254" cy="688410"/>
          </a:xfrm>
          <a:prstGeom prst="rect">
            <a:avLst/>
          </a:prstGeom>
          <a:noFill/>
        </p:spPr>
      </p:pic>
      <p:cxnSp>
        <p:nvCxnSpPr>
          <p:cNvPr id="9" name="Elbow Connector 8"/>
          <p:cNvCxnSpPr>
            <a:endCxn id="6" idx="1"/>
          </p:cNvCxnSpPr>
          <p:nvPr/>
        </p:nvCxnSpPr>
        <p:spPr>
          <a:xfrm flipV="1">
            <a:off x="1070864" y="1729109"/>
            <a:ext cx="589280" cy="57286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485136" y="6003403"/>
            <a:ext cx="1001776" cy="65596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200" dirty="0" smtClean="0"/>
              <a:t>SDRAM Controller</a:t>
            </a:r>
            <a:endParaRPr lang="he-IL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2602992" y="5669245"/>
            <a:ext cx="766064" cy="27120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13" name="Elbow Connector 12"/>
          <p:cNvCxnSpPr>
            <a:stCxn id="38" idx="2"/>
            <a:endCxn id="11" idx="0"/>
          </p:cNvCxnSpPr>
          <p:nvPr/>
        </p:nvCxnSpPr>
        <p:spPr>
          <a:xfrm rot="16200000" flipH="1">
            <a:off x="2173902" y="4857123"/>
            <a:ext cx="653634" cy="97061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5400000">
            <a:off x="3235842" y="4019437"/>
            <a:ext cx="818351" cy="25388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WBS</a:t>
            </a:r>
            <a:endParaRPr lang="he-IL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6020816" y="2226400"/>
            <a:ext cx="766064" cy="2712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cxnSp>
        <p:nvCxnSpPr>
          <p:cNvPr id="16" name="Elbow Connector 140"/>
          <p:cNvCxnSpPr>
            <a:endCxn id="8" idx="1"/>
          </p:cNvCxnSpPr>
          <p:nvPr/>
        </p:nvCxnSpPr>
        <p:spPr>
          <a:xfrm flipH="1">
            <a:off x="304800" y="1691325"/>
            <a:ext cx="8485632" cy="312731"/>
          </a:xfrm>
          <a:prstGeom prst="bentConnector5">
            <a:avLst>
              <a:gd name="adj1" fmla="val -2222"/>
              <a:gd name="adj2" fmla="val -191753"/>
              <a:gd name="adj3" fmla="val 10307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720847" y="2206993"/>
            <a:ext cx="766064" cy="2712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5385013" y="1690287"/>
            <a:ext cx="818351" cy="25388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19" name="Elbow Connector 18"/>
          <p:cNvCxnSpPr>
            <a:stCxn id="18" idx="0"/>
          </p:cNvCxnSpPr>
          <p:nvPr/>
        </p:nvCxnSpPr>
        <p:spPr>
          <a:xfrm rot="10800000" flipV="1">
            <a:off x="4676283" y="1817225"/>
            <a:ext cx="990967" cy="912776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868094" y="3296551"/>
            <a:ext cx="766064" cy="27120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23" name="Elbow Connector 133"/>
          <p:cNvCxnSpPr>
            <a:stCxn id="22" idx="0"/>
            <a:endCxn id="50" idx="3"/>
          </p:cNvCxnSpPr>
          <p:nvPr/>
        </p:nvCxnSpPr>
        <p:spPr>
          <a:xfrm rot="16200000" flipV="1">
            <a:off x="5898708" y="2353958"/>
            <a:ext cx="391178" cy="1830038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7"/>
          <p:cNvSpPr txBox="1"/>
          <p:nvPr/>
        </p:nvSpPr>
        <p:spPr>
          <a:xfrm>
            <a:off x="363728" y="2352302"/>
            <a:ext cx="599907" cy="43730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sz="700" dirty="0" smtClean="0"/>
              <a:t>Host</a:t>
            </a:r>
          </a:p>
          <a:p>
            <a:pPr algn="ctr" rtl="0"/>
            <a:r>
              <a:rPr lang="en-US" sz="700" dirty="0" smtClean="0"/>
              <a:t>(Matlab)</a:t>
            </a:r>
            <a:endParaRPr lang="he-IL" sz="700" dirty="0"/>
          </a:p>
        </p:txBody>
      </p:sp>
      <p:cxnSp>
        <p:nvCxnSpPr>
          <p:cNvPr id="26" name="Elbow Connector 25"/>
          <p:cNvCxnSpPr>
            <a:stCxn id="21" idx="3"/>
            <a:endCxn id="28" idx="1"/>
          </p:cNvCxnSpPr>
          <p:nvPr/>
        </p:nvCxnSpPr>
        <p:spPr>
          <a:xfrm flipH="1">
            <a:off x="8554276" y="4239375"/>
            <a:ext cx="134488" cy="2026200"/>
          </a:xfrm>
          <a:prstGeom prst="bentConnector5">
            <a:avLst>
              <a:gd name="adj1" fmla="val -169978"/>
              <a:gd name="adj2" fmla="val 56069"/>
              <a:gd name="adj3" fmla="val 269978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27" name="Group 181"/>
          <p:cNvGrpSpPr/>
          <p:nvPr/>
        </p:nvGrpSpPr>
        <p:grpSpPr>
          <a:xfrm>
            <a:off x="8377936" y="5499803"/>
            <a:ext cx="766064" cy="1086372"/>
            <a:chOff x="8143900" y="5000636"/>
            <a:chExt cx="928694" cy="1232854"/>
          </a:xfrm>
        </p:grpSpPr>
        <p:pic>
          <p:nvPicPr>
            <p:cNvPr id="28" name="Picture 27" descr="MC900391480.WM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57676" y="5505832"/>
              <a:ext cx="605464" cy="727658"/>
            </a:xfrm>
            <a:prstGeom prst="rect">
              <a:avLst/>
            </a:prstGeom>
          </p:spPr>
        </p:pic>
        <p:sp>
          <p:nvSpPr>
            <p:cNvPr id="29" name="TextBox 4"/>
            <p:cNvSpPr txBox="1"/>
            <p:nvPr/>
          </p:nvSpPr>
          <p:spPr>
            <a:xfrm>
              <a:off x="8143900" y="5000636"/>
              <a:ext cx="928694" cy="66996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en-US" sz="1000" dirty="0" smtClean="0"/>
                <a:t>VGA</a:t>
              </a:r>
            </a:p>
            <a:p>
              <a:pPr algn="ctr" rtl="0"/>
              <a:r>
                <a:rPr lang="en-US" sz="1000" dirty="0" smtClean="0"/>
                <a:t> Display</a:t>
              </a:r>
              <a:endParaRPr lang="he-IL" sz="1000" dirty="0"/>
            </a:p>
          </p:txBody>
        </p:sp>
      </p:grpSp>
      <p:pic>
        <p:nvPicPr>
          <p:cNvPr id="30" name="תמונה 21" descr="memory_chip_3.jpg"/>
          <p:cNvPicPr>
            <a:picLocks noChangeAspect="1"/>
          </p:cNvPicPr>
          <p:nvPr/>
        </p:nvPicPr>
        <p:blipFill>
          <a:blip r:embed="rId5" cstate="print">
            <a:lum bright="5000"/>
          </a:blip>
          <a:stretch>
            <a:fillRect/>
          </a:stretch>
        </p:blipFill>
        <p:spPr>
          <a:xfrm>
            <a:off x="857224" y="5715016"/>
            <a:ext cx="944550" cy="72911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85720" y="5643578"/>
            <a:ext cx="1002841" cy="5685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sz="1000" dirty="0" smtClean="0"/>
              <a:t>IS42S16400 SDRAM</a:t>
            </a:r>
            <a:endParaRPr lang="he-IL" sz="1000" dirty="0"/>
          </a:p>
        </p:txBody>
      </p:sp>
      <p:cxnSp>
        <p:nvCxnSpPr>
          <p:cNvPr id="32" name="Elbow Connector 31"/>
          <p:cNvCxnSpPr>
            <a:stCxn id="7" idx="1"/>
            <a:endCxn id="30" idx="3"/>
          </p:cNvCxnSpPr>
          <p:nvPr/>
        </p:nvCxnSpPr>
        <p:spPr>
          <a:xfrm rot="10800000">
            <a:off x="1801774" y="6079574"/>
            <a:ext cx="565506" cy="207107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Elbow Connector 133"/>
          <p:cNvCxnSpPr>
            <a:stCxn id="39" idx="0"/>
          </p:cNvCxnSpPr>
          <p:nvPr/>
        </p:nvCxnSpPr>
        <p:spPr>
          <a:xfrm rot="10800000">
            <a:off x="5112874" y="3464566"/>
            <a:ext cx="661470" cy="743334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Elbow Connector 41"/>
          <p:cNvCxnSpPr>
            <a:stCxn id="17" idx="2"/>
          </p:cNvCxnSpPr>
          <p:nvPr/>
        </p:nvCxnSpPr>
        <p:spPr>
          <a:xfrm rot="16200000" flipH="1">
            <a:off x="3491588" y="2090492"/>
            <a:ext cx="314750" cy="1090168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Elbow Connector 41"/>
          <p:cNvCxnSpPr>
            <a:stCxn id="20" idx="0"/>
          </p:cNvCxnSpPr>
          <p:nvPr/>
        </p:nvCxnSpPr>
        <p:spPr>
          <a:xfrm rot="5400000" flipH="1" flipV="1">
            <a:off x="3092370" y="2194873"/>
            <a:ext cx="260435" cy="1942922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41"/>
          <p:cNvCxnSpPr>
            <a:stCxn id="14" idx="0"/>
          </p:cNvCxnSpPr>
          <p:nvPr/>
        </p:nvCxnSpPr>
        <p:spPr>
          <a:xfrm flipV="1">
            <a:off x="3771958" y="3410321"/>
            <a:ext cx="584018" cy="736057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41"/>
          <p:cNvCxnSpPr>
            <a:stCxn id="15" idx="2"/>
          </p:cNvCxnSpPr>
          <p:nvPr/>
        </p:nvCxnSpPr>
        <p:spPr>
          <a:xfrm rot="5400000">
            <a:off x="5591227" y="2043279"/>
            <a:ext cx="358292" cy="1266952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632382" y="4744403"/>
            <a:ext cx="766064" cy="2712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5774344" y="3464566"/>
            <a:ext cx="2914420" cy="1341359"/>
            <a:chOff x="5146802" y="5047929"/>
            <a:chExt cx="2914420" cy="1341359"/>
          </a:xfrm>
        </p:grpSpPr>
        <p:sp>
          <p:nvSpPr>
            <p:cNvPr id="21" name="Rounded Rectangle 20"/>
            <p:cNvSpPr/>
            <p:nvPr/>
          </p:nvSpPr>
          <p:spPr>
            <a:xfrm>
              <a:off x="5350534" y="5256187"/>
              <a:ext cx="2710688" cy="113310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 smtClean="0"/>
                <a:t>Display</a:t>
              </a:r>
            </a:p>
            <a:p>
              <a:pPr algn="ctr"/>
              <a:r>
                <a:rPr lang="en-US" dirty="0" smtClean="0"/>
                <a:t>Controller</a:t>
              </a:r>
              <a:endParaRPr lang="he-IL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98742" y="5047929"/>
              <a:ext cx="766064" cy="271208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1400" dirty="0" smtClean="0"/>
                <a:t>WBS</a:t>
              </a:r>
              <a:endParaRPr lang="he-IL" sz="1400" dirty="0"/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4891515" y="5637375"/>
              <a:ext cx="818351" cy="307777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1400" dirty="0" smtClean="0"/>
                <a:t>WBM</a:t>
              </a:r>
              <a:endParaRPr lang="he-IL" sz="1200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049995" y="1445104"/>
            <a:ext cx="57854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UART</a:t>
            </a:r>
            <a:endParaRPr lang="he-IL" sz="1000" dirty="0"/>
          </a:p>
        </p:txBody>
      </p:sp>
      <p:sp>
        <p:nvSpPr>
          <p:cNvPr id="60" name="TextBox 59"/>
          <p:cNvSpPr txBox="1"/>
          <p:nvPr/>
        </p:nvSpPr>
        <p:spPr>
          <a:xfrm>
            <a:off x="261973" y="1126727"/>
            <a:ext cx="57854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UART</a:t>
            </a:r>
            <a:endParaRPr lang="he-IL" sz="1000" dirty="0"/>
          </a:p>
        </p:txBody>
      </p:sp>
      <p:sp>
        <p:nvSpPr>
          <p:cNvPr id="62" name="TextBox 61"/>
          <p:cNvSpPr txBox="1"/>
          <p:nvPr/>
        </p:nvSpPr>
        <p:spPr>
          <a:xfrm>
            <a:off x="8061222" y="6341776"/>
            <a:ext cx="57854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VESA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214810" y="2714620"/>
            <a:ext cx="964468" cy="7175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 anchor="ctr">
            <a:noAutofit/>
          </a:bodyPr>
          <a:lstStyle/>
          <a:p>
            <a:r>
              <a:rPr lang="en-US" sz="1100" b="1" dirty="0" smtClean="0"/>
              <a:t>Wishbone</a:t>
            </a:r>
          </a:p>
          <a:p>
            <a:r>
              <a:rPr lang="en-US" sz="1100" dirty="0" smtClean="0"/>
              <a:t>INTERCON</a:t>
            </a:r>
            <a:endParaRPr lang="he-IL" sz="1100" dirty="0"/>
          </a:p>
        </p:txBody>
      </p:sp>
      <p:grpSp>
        <p:nvGrpSpPr>
          <p:cNvPr id="2" name="Group 1"/>
          <p:cNvGrpSpPr/>
          <p:nvPr/>
        </p:nvGrpSpPr>
        <p:grpSpPr>
          <a:xfrm>
            <a:off x="4874089" y="5329440"/>
            <a:ext cx="3002339" cy="1329925"/>
            <a:chOff x="4874089" y="5329440"/>
            <a:chExt cx="3002339" cy="1329925"/>
          </a:xfrm>
        </p:grpSpPr>
        <p:sp>
          <p:nvSpPr>
            <p:cNvPr id="120" name="Rounded Rectangle 119"/>
            <p:cNvSpPr/>
            <p:nvPr/>
          </p:nvSpPr>
          <p:spPr>
            <a:xfrm>
              <a:off x="5112874" y="5587794"/>
              <a:ext cx="2763554" cy="107157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r>
                <a:rPr lang="en-US" dirty="0" smtClean="0">
                  <a:solidFill>
                    <a:prstClr val="white"/>
                  </a:solidFill>
                </a:rPr>
                <a:t>Image Manipulation</a:t>
              </a:r>
              <a:endParaRPr lang="he-IL" dirty="0">
                <a:solidFill>
                  <a:prstClr val="white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5799870" y="5329440"/>
              <a:ext cx="781004" cy="307777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1"/>
              <a:r>
                <a:rPr lang="en-US" sz="1400" dirty="0" smtClean="0">
                  <a:solidFill>
                    <a:prstClr val="white"/>
                  </a:solidFill>
                </a:rPr>
                <a:t>WBS</a:t>
              </a:r>
              <a:endParaRPr lang="he-IL" sz="1400" dirty="0">
                <a:solidFill>
                  <a:prstClr val="white"/>
                </a:solidFill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 rot="16200000">
              <a:off x="4641022" y="5963738"/>
              <a:ext cx="773912" cy="307777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1"/>
              <a:r>
                <a:rPr lang="en-US" sz="1400" b="1" dirty="0" smtClean="0">
                  <a:solidFill>
                    <a:prstClr val="white"/>
                  </a:solidFill>
                </a:rPr>
                <a:t>WBM</a:t>
              </a:r>
              <a:endParaRPr lang="he-IL" sz="1400" b="1" dirty="0">
                <a:solidFill>
                  <a:prstClr val="white"/>
                </a:solidFill>
              </a:endParaRPr>
            </a:p>
          </p:txBody>
        </p:sp>
      </p:grpSp>
      <p:pic>
        <p:nvPicPr>
          <p:cNvPr id="1026" name="Picture 2" descr="H:\image-rotation-technion-ee\Matlab\TOP GUI\bwplut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49" y="1548525"/>
            <a:ext cx="969717" cy="10808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78" y="264296"/>
            <a:ext cx="1246522" cy="3105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2" descr="H:\image-rotation-technion-ee\Matlab\TOP GUI\bwplut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993" y="1518883"/>
            <a:ext cx="511452" cy="57009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51665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8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102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8.88889E-6 L 0.24305 0.00163 " pathEditMode="relative" ptsTypes="AA">
                                      <p:cBhvr>
                                        <p:cTn id="30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4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6.66667E-6 L -2.77778E-7 0.1426 L 0.17101 0.14422 L 0.17101 0.19075 L -0.08489 0.18311 L -0.1 0.50232 L -0.15937 0.62339 " pathEditMode="relative" ptsTypes="AAAAAAA">
                                      <p:cBhvr>
                                        <p:cTn id="42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937 0.62339 L -0.0816 0.45764 L -0.0816 0.35672 L 0.16146 0.34908 L 0.1684 0.19862 L 0.18472 0.19862 L 0.18368 0.64977 L 0.39167 0.64977 " pathEditMode="relative" ptsTypes="AAAAAAAA">
                                      <p:cBhvr>
                                        <p:cTn id="54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5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9167 0.64978 L 0.38472 0.54584 L 0.21962 0.54746 L 0.21493 0.20788 L 0.16146 0.20325 L 0.16615 0.34885 L -0.09896 0.3551 L -0.09201 0.48218 L -0.15833 0.63427 " pathEditMode="relative" ptsTypes="AAAAAAAAA">
                                      <p:cBhvr>
                                        <p:cTn id="62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937 0.62339 L -0.08732 0.47454 L -0.08854 0.34908 L 0.15921 0.34445 L 0.16042 0.17686 L 0.45452 0.17848 L 0.45452 0.33195 L 0.65452 0.34283 L 0.65695 0.51482 L 0.58941 0.52269 L 0.59185 0.64514 L 0.64757 0.64676 " pathEditMode="relative" ptsTypes="AAAAAAAAAAAA">
                                      <p:cBhvr>
                                        <p:cTn id="74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66667E-6 -7.17095E-6 L -0.20954 -0.28893 " pathEditMode="relative" ptsTypes="AA">
                                      <p:cBhvr>
                                        <p:cTn id="7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1" dur="4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Image Manipulation – New Block </a:t>
            </a:r>
            <a:endParaRPr lang="he-I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3657" y="1410364"/>
            <a:ext cx="8229600" cy="4525963"/>
          </a:xfrm>
        </p:spPr>
        <p:txBody>
          <a:bodyPr>
            <a:normAutofit/>
          </a:bodyPr>
          <a:lstStyle/>
          <a:p>
            <a:pPr algn="l" rtl="0"/>
            <a:r>
              <a:rPr lang="en-US" sz="2000" dirty="0"/>
              <a:t>Parameter registers- </a:t>
            </a:r>
            <a:r>
              <a:rPr lang="en-US" sz="2000" dirty="0" smtClean="0"/>
              <a:t>holds </a:t>
            </a:r>
            <a:r>
              <a:rPr lang="en-US" sz="2000" dirty="0"/>
              <a:t>user </a:t>
            </a:r>
            <a:r>
              <a:rPr lang="en-US" sz="2000" dirty="0" smtClean="0"/>
              <a:t>parameters </a:t>
            </a:r>
            <a:r>
              <a:rPr lang="en-US" sz="2000" dirty="0"/>
              <a:t>(</a:t>
            </a:r>
            <a:r>
              <a:rPr lang="en-US" sz="2000" dirty="0" err="1" smtClean="0"/>
              <a:t>angle,zoom,crop</a:t>
            </a:r>
            <a:r>
              <a:rPr lang="en-US" sz="2000" dirty="0" smtClean="0"/>
              <a:t>)</a:t>
            </a:r>
          </a:p>
          <a:p>
            <a:pPr algn="l" rtl="0"/>
            <a:r>
              <a:rPr lang="en-US" sz="2000" dirty="0" smtClean="0"/>
              <a:t>Address </a:t>
            </a:r>
            <a:r>
              <a:rPr lang="en-US" sz="2000" dirty="0"/>
              <a:t>Calculator – Calculates "matrix address" of 4 pixels that are required for </a:t>
            </a:r>
            <a:r>
              <a:rPr lang="en-US" sz="2000" dirty="0" smtClean="0"/>
              <a:t>the bilinear-interpolation and converts the </a:t>
            </a:r>
            <a:r>
              <a:rPr lang="en-US" sz="2000" dirty="0"/>
              <a:t>"matrix </a:t>
            </a:r>
            <a:r>
              <a:rPr lang="en-US" sz="2000" dirty="0" smtClean="0"/>
              <a:t>address</a:t>
            </a:r>
            <a:r>
              <a:rPr lang="en-US" sz="2000" dirty="0"/>
              <a:t>" into a 1D SDRAM </a:t>
            </a:r>
            <a:r>
              <a:rPr lang="en-US" sz="2000" dirty="0" smtClean="0"/>
              <a:t>address</a:t>
            </a:r>
          </a:p>
          <a:p>
            <a:pPr algn="l" rtl="0"/>
            <a:r>
              <a:rPr lang="en-US" sz="2000" dirty="0" smtClean="0"/>
              <a:t>Bilinear </a:t>
            </a:r>
            <a:r>
              <a:rPr lang="en-US" sz="2000" dirty="0"/>
              <a:t>Interpolator – Calculates a mean average between 4 </a:t>
            </a:r>
            <a:r>
              <a:rPr lang="en-US" sz="2000" dirty="0" smtClean="0"/>
              <a:t>pixels</a:t>
            </a:r>
          </a:p>
          <a:p>
            <a:pPr algn="l" rtl="0"/>
            <a:r>
              <a:rPr lang="en-US" sz="2000" dirty="0" smtClean="0"/>
              <a:t>Image Manipulation Manger – Controller for the block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975983" y="4583407"/>
            <a:ext cx="4883849" cy="1925382"/>
          </a:xfrm>
          <a:prstGeom prst="rect">
            <a:avLst/>
          </a:prstGeom>
          <a:solidFill>
            <a:schemeClr val="accent1">
              <a:alpha val="19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3" name="Elbow Connector 22"/>
          <p:cNvCxnSpPr>
            <a:stCxn id="38" idx="1"/>
            <a:endCxn id="31" idx="0"/>
          </p:cNvCxnSpPr>
          <p:nvPr/>
        </p:nvCxnSpPr>
        <p:spPr>
          <a:xfrm rot="10800000" flipV="1">
            <a:off x="4373001" y="4993121"/>
            <a:ext cx="130568" cy="424216"/>
          </a:xfrm>
          <a:prstGeom prst="bentConnector2">
            <a:avLst/>
          </a:prstGeom>
          <a:ln w="38100"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rot="16200000">
            <a:off x="2731760" y="5730433"/>
            <a:ext cx="810841" cy="47033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cxnSp>
        <p:nvCxnSpPr>
          <p:cNvPr id="25" name="Elbow Connector 24"/>
          <p:cNvCxnSpPr>
            <a:endCxn id="26" idx="0"/>
          </p:cNvCxnSpPr>
          <p:nvPr/>
        </p:nvCxnSpPr>
        <p:spPr>
          <a:xfrm rot="10800000" flipV="1">
            <a:off x="3139738" y="4858488"/>
            <a:ext cx="1363835" cy="701691"/>
          </a:xfrm>
          <a:prstGeom prst="bentConnector2">
            <a:avLst/>
          </a:prstGeom>
          <a:ln w="38100"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2975983" y="5560180"/>
            <a:ext cx="327508" cy="187118"/>
          </a:xfrm>
          <a:prstGeom prst="ellipse">
            <a:avLst/>
          </a:prstGeom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275" endPos="40000" dist="101600" dir="5400000" sy="-100000" algn="bl" rotWithShape="0"/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coolSlant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l"/>
            <a:r>
              <a:rPr lang="en-US" sz="1200" dirty="0"/>
              <a:t>F</a:t>
            </a:r>
            <a:endParaRPr lang="he-IL" sz="1200" dirty="0"/>
          </a:p>
        </p:txBody>
      </p:sp>
      <p:cxnSp>
        <p:nvCxnSpPr>
          <p:cNvPr id="27" name="Elbow Connector 26"/>
          <p:cNvCxnSpPr/>
          <p:nvPr/>
        </p:nvCxnSpPr>
        <p:spPr>
          <a:xfrm rot="16200000" flipH="1">
            <a:off x="6355521" y="4880684"/>
            <a:ext cx="498659" cy="611372"/>
          </a:xfrm>
          <a:prstGeom prst="bentConnector3">
            <a:avLst>
              <a:gd name="adj1" fmla="val -1038"/>
            </a:avLst>
          </a:prstGeom>
          <a:ln w="38100"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30" idx="2"/>
          </p:cNvCxnSpPr>
          <p:nvPr/>
        </p:nvCxnSpPr>
        <p:spPr>
          <a:xfrm rot="5400000">
            <a:off x="4757427" y="4400136"/>
            <a:ext cx="358919" cy="3129062"/>
          </a:xfrm>
          <a:prstGeom prst="bentConnector2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480923" y="5435700"/>
            <a:ext cx="2040986" cy="34950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Biliniar Interpolation</a:t>
            </a:r>
          </a:p>
          <a:p>
            <a:pPr algn="ctr" rtl="0"/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3541934" y="5417337"/>
            <a:ext cx="1662133" cy="34950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Addr Calculator</a:t>
            </a:r>
          </a:p>
          <a:p>
            <a:pPr algn="ctr" rtl="0"/>
            <a:endParaRPr lang="he-IL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4005561" y="6462430"/>
            <a:ext cx="1419199" cy="268719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WBS</a:t>
            </a:r>
            <a:endParaRPr lang="he-IL" sz="1400" dirty="0"/>
          </a:p>
        </p:txBody>
      </p:sp>
      <p:sp>
        <p:nvSpPr>
          <p:cNvPr id="33" name="Oval 32"/>
          <p:cNvSpPr/>
          <p:nvPr/>
        </p:nvSpPr>
        <p:spPr>
          <a:xfrm>
            <a:off x="4045493" y="6554250"/>
            <a:ext cx="327508" cy="187118"/>
          </a:xfrm>
          <a:prstGeom prst="ellipse">
            <a:avLst/>
          </a:prstGeom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275" endPos="40000" dist="101600" dir="5400000" sy="-100000" algn="bl" rotWithShape="0"/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coolSlant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l"/>
            <a:r>
              <a:rPr lang="he-IL" sz="1200" dirty="0" smtClean="0"/>
              <a:t>6</a:t>
            </a:r>
            <a:endParaRPr lang="he-IL" sz="1200" dirty="0"/>
          </a:p>
        </p:txBody>
      </p:sp>
      <p:sp>
        <p:nvSpPr>
          <p:cNvPr id="34" name="Rounded Rectangle 33"/>
          <p:cNvSpPr/>
          <p:nvPr/>
        </p:nvSpPr>
        <p:spPr>
          <a:xfrm>
            <a:off x="6338840" y="4365104"/>
            <a:ext cx="2328921" cy="43660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dirty="0" smtClean="0"/>
              <a:t>Image Manipulation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958734" y="6188762"/>
            <a:ext cx="1795297" cy="27366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200" dirty="0" err="1" smtClean="0">
                <a:solidFill>
                  <a:schemeClr val="tx1"/>
                </a:solidFill>
              </a:rPr>
              <a:t>Param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</a:rPr>
              <a:t>Reg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cxnSp>
        <p:nvCxnSpPr>
          <p:cNvPr id="37" name="Elbow Connector 36"/>
          <p:cNvCxnSpPr>
            <a:endCxn id="36" idx="2"/>
          </p:cNvCxnSpPr>
          <p:nvPr/>
        </p:nvCxnSpPr>
        <p:spPr>
          <a:xfrm flipV="1">
            <a:off x="5424759" y="6462430"/>
            <a:ext cx="1431623" cy="185379"/>
          </a:xfrm>
          <a:prstGeom prst="bentConnector2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503569" y="4762288"/>
            <a:ext cx="1795597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200" dirty="0" smtClean="0"/>
              <a:t>Img_man_manager</a:t>
            </a:r>
            <a:endParaRPr lang="en-US" sz="1100" dirty="0" smtClean="0"/>
          </a:p>
          <a:p>
            <a:pPr algn="ctr" rtl="0"/>
            <a:endParaRPr lang="en-US" sz="600" dirty="0" smtClean="0"/>
          </a:p>
          <a:p>
            <a:pPr algn="ctr" rtl="0"/>
            <a:endParaRPr lang="he-IL" sz="600" dirty="0"/>
          </a:p>
        </p:txBody>
      </p:sp>
      <p:cxnSp>
        <p:nvCxnSpPr>
          <p:cNvPr id="39" name="Elbow Connector 38"/>
          <p:cNvCxnSpPr/>
          <p:nvPr/>
        </p:nvCxnSpPr>
        <p:spPr>
          <a:xfrm>
            <a:off x="5204067" y="5581598"/>
            <a:ext cx="276857" cy="112566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31" idx="2"/>
          </p:cNvCxnSpPr>
          <p:nvPr/>
        </p:nvCxnSpPr>
        <p:spPr>
          <a:xfrm rot="5400000">
            <a:off x="3728664" y="5410528"/>
            <a:ext cx="288020" cy="1000653"/>
          </a:xfrm>
          <a:prstGeom prst="bentConnector2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12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6" grpId="0" animBg="1"/>
      <p:bldP spid="3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2163696"/>
          </a:xfrm>
        </p:spPr>
        <p:txBody>
          <a:bodyPr>
            <a:normAutofit lnSpcReduction="10000"/>
          </a:bodyPr>
          <a:lstStyle/>
          <a:p>
            <a:pPr algn="l" rtl="0"/>
            <a:r>
              <a:rPr lang="en-US" dirty="0" smtClean="0"/>
              <a:t>New registers were added to the system in order to hold the user parameters, which are required for image manipulation.</a:t>
            </a:r>
          </a:p>
          <a:p>
            <a:pPr algn="l" rtl="0"/>
            <a:r>
              <a:rPr lang="en-US" dirty="0"/>
              <a:t>Registers addresses </a:t>
            </a:r>
            <a:r>
              <a:rPr lang="en-US" dirty="0" smtClean="0"/>
              <a:t>were </a:t>
            </a:r>
            <a:r>
              <a:rPr lang="en-US" dirty="0"/>
              <a:t>expanded to 5bit addresses (up-to 32 registers)</a:t>
            </a:r>
          </a:p>
          <a:p>
            <a:pPr algn="l" rtl="0"/>
            <a:endParaRPr lang="en-US" dirty="0" smtClean="0"/>
          </a:p>
          <a:p>
            <a:pPr algn="l" rtl="0"/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sz="3600" dirty="0" smtClean="0"/>
              <a:t>Parameter Registers</a:t>
            </a:r>
            <a:endParaRPr lang="he-IL" sz="36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443758"/>
              </p:ext>
            </p:extLst>
          </p:nvPr>
        </p:nvGraphicFramePr>
        <p:xfrm>
          <a:off x="1162050" y="3647726"/>
          <a:ext cx="7693534" cy="16824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45248"/>
                <a:gridCol w="770573"/>
                <a:gridCol w="1013460"/>
                <a:gridCol w="2943733"/>
                <a:gridCol w="1620520"/>
              </a:tblGrid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Register's name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Address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Size (bytes)</a:t>
                      </a:r>
                      <a:endParaRPr lang="en-US" sz="1200"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Purpose</a:t>
                      </a:r>
                      <a:endParaRPr lang="en-US" sz="1200"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Place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  <a:latin typeface="Calibri"/>
                          <a:ea typeface="Times New Roman"/>
                          <a:cs typeface="Arial"/>
                        </a:rPr>
                        <a:t>x_start_reg</a:t>
                      </a:r>
                      <a:endParaRPr lang="en-US" sz="1200" dirty="0" smtClean="0"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libri"/>
                          <a:ea typeface="Times New Roman"/>
                          <a:cs typeface="Arial"/>
                        </a:rPr>
                        <a:t> 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X crop coordinate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Img_man_top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y_start_reg</a:t>
                      </a:r>
                    </a:p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10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Y crop coordinate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Img_man_top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zoom_reg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12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Zoom ratio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Img_man_top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cos_reg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14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libri"/>
                          <a:ea typeface="Times New Roman"/>
                          <a:cs typeface="Arial"/>
                        </a:rPr>
                        <a:t>Cosine of rotation angle, multiplied by 0x100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Img_man_top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Sin_reg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16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Sine of rotation angle, multiplied by 0x100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Calibri"/>
                          <a:ea typeface="Times New Roman"/>
                          <a:cs typeface="Arial"/>
                        </a:rPr>
                        <a:t>Img_man_top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5834518" y="543396"/>
            <a:ext cx="1694942" cy="752116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5732091" y="1006380"/>
            <a:ext cx="316740" cy="15388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400" dirty="0" smtClean="0"/>
              <a:t>WBM</a:t>
            </a:r>
            <a:endParaRPr lang="he-IL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6703857" y="876331"/>
            <a:ext cx="604447" cy="2000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700" dirty="0" smtClean="0"/>
              <a:t>Biliniar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6030931" y="869156"/>
            <a:ext cx="576844" cy="18466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600" dirty="0" smtClean="0"/>
              <a:t>Addr_calc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73086" y="1141624"/>
            <a:ext cx="291581" cy="153888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400" dirty="0" smtClean="0"/>
              <a:t>WBS</a:t>
            </a:r>
            <a:endParaRPr lang="he-IL" sz="800" dirty="0"/>
          </a:p>
        </p:txBody>
      </p:sp>
      <p:sp>
        <p:nvSpPr>
          <p:cNvPr id="20" name="Rounded Rectangle 19"/>
          <p:cNvSpPr/>
          <p:nvPr/>
        </p:nvSpPr>
        <p:spPr>
          <a:xfrm>
            <a:off x="7001599" y="458120"/>
            <a:ext cx="808253" cy="17055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600" dirty="0" smtClean="0"/>
              <a:t>Image Manipulation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69684" y="1170499"/>
            <a:ext cx="623059" cy="21544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800" dirty="0" smtClean="0">
                <a:solidFill>
                  <a:schemeClr val="tx1"/>
                </a:solidFill>
              </a:rPr>
              <a:t>registers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64667" y="613273"/>
            <a:ext cx="623163" cy="21544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800" dirty="0" smtClean="0"/>
              <a:t>manager</a:t>
            </a:r>
            <a:endParaRPr lang="he-IL" sz="600" dirty="0"/>
          </a:p>
        </p:txBody>
      </p:sp>
    </p:spTree>
    <p:extLst>
      <p:ext uri="{BB962C8B-B14F-4D97-AF65-F5344CB8AC3E}">
        <p14:creationId xmlns:p14="http://schemas.microsoft.com/office/powerpoint/2010/main" val="2199026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1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6746269" y="242676"/>
            <a:ext cx="1996335" cy="927823"/>
            <a:chOff x="1202146" y="1826297"/>
            <a:chExt cx="6207129" cy="3555697"/>
          </a:xfrm>
        </p:grpSpPr>
        <p:sp>
          <p:nvSpPr>
            <p:cNvPr id="23" name="Rectangle 22"/>
            <p:cNvSpPr/>
            <p:nvPr/>
          </p:nvSpPr>
          <p:spPr>
            <a:xfrm>
              <a:off x="1267443" y="2153101"/>
              <a:ext cx="5270019" cy="2882335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TextBox 23"/>
            <p:cNvSpPr txBox="1"/>
            <p:nvPr/>
          </p:nvSpPr>
          <p:spPr>
            <a:xfrm rot="16200000">
              <a:off x="834463" y="3983028"/>
              <a:ext cx="1213843" cy="47847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WBM</a:t>
              </a:r>
              <a:endParaRPr lang="he-IL" sz="14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970447" y="3429008"/>
              <a:ext cx="1879384" cy="76667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700" dirty="0" smtClean="0"/>
                <a:t>Biliniar</a:t>
              </a:r>
              <a:endParaRPr lang="en-US" sz="14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78143" y="3401511"/>
              <a:ext cx="1793558" cy="70769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600" dirty="0" smtClean="0"/>
                <a:t>Addr_calc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09214" y="4445690"/>
              <a:ext cx="906602" cy="589745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WBS</a:t>
              </a:r>
              <a:endParaRPr lang="he-IL" sz="800" dirty="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4896204" y="1826297"/>
              <a:ext cx="2513071" cy="65360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600" dirty="0" smtClean="0"/>
                <a:t>Image Manipulation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486045" y="4556348"/>
              <a:ext cx="1937253" cy="825646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>
                  <a:solidFill>
                    <a:schemeClr val="tx1"/>
                  </a:solidFill>
                </a:rPr>
                <a:t>registers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915815" y="2420890"/>
              <a:ext cx="1937576" cy="8256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/>
                <a:t>manager</a:t>
              </a:r>
              <a:endParaRPr lang="he-IL" sz="600" dirty="0"/>
            </a:p>
          </p:txBody>
        </p:sp>
      </p:grp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endParaRPr lang="en-US" dirty="0" smtClean="0"/>
          </a:p>
          <a:p>
            <a:pPr algn="l" rtl="0"/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5338936" cy="1143000"/>
          </a:xfrm>
        </p:spPr>
        <p:txBody>
          <a:bodyPr>
            <a:normAutofit fontScale="90000"/>
          </a:bodyPr>
          <a:lstStyle/>
          <a:p>
            <a:pPr rtl="0"/>
            <a:r>
              <a:rPr lang="he-IL" dirty="0" smtClean="0"/>
              <a:t> </a:t>
            </a:r>
            <a:r>
              <a:rPr lang="en-US" dirty="0" smtClean="0"/>
              <a:t>Parameter Registers – </a:t>
            </a:r>
            <a:br>
              <a:rPr lang="en-US" dirty="0" smtClean="0"/>
            </a:br>
            <a:r>
              <a:rPr lang="en-US" dirty="0" smtClean="0"/>
              <a:t> Simulation</a:t>
            </a:r>
            <a:endParaRPr lang="he-IL" dirty="0"/>
          </a:p>
        </p:txBody>
      </p:sp>
      <p:grpSp>
        <p:nvGrpSpPr>
          <p:cNvPr id="10" name="Group 9"/>
          <p:cNvGrpSpPr/>
          <p:nvPr/>
        </p:nvGrpSpPr>
        <p:grpSpPr>
          <a:xfrm>
            <a:off x="210915" y="1772816"/>
            <a:ext cx="8609557" cy="3588924"/>
            <a:chOff x="0" y="2088444"/>
            <a:chExt cx="8609557" cy="3588924"/>
          </a:xfrm>
        </p:grpSpPr>
        <p:pic>
          <p:nvPicPr>
            <p:cNvPr id="18434" name="Picture 2" descr="C:\Users\s03933557\Downloads\Capture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9" t="58130" r="50840" b="5310"/>
            <a:stretch/>
          </p:blipFill>
          <p:spPr bwMode="auto">
            <a:xfrm>
              <a:off x="0" y="2088444"/>
              <a:ext cx="8609557" cy="3588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2123728" y="3689477"/>
              <a:ext cx="1008112" cy="168015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092280" y="3689476"/>
              <a:ext cx="1008112" cy="168015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123728" y="4293096"/>
              <a:ext cx="1008112" cy="168015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08304" y="4293096"/>
              <a:ext cx="1008112" cy="168015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123728" y="4941168"/>
              <a:ext cx="1008112" cy="168015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596336" y="4941168"/>
              <a:ext cx="1008112" cy="168015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123728" y="3044961"/>
              <a:ext cx="1008112" cy="168015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100392" y="3044961"/>
              <a:ext cx="432048" cy="168015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123728" y="2396889"/>
              <a:ext cx="1008112" cy="168015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884368" y="2420889"/>
              <a:ext cx="504056" cy="144016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655538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rtl="0"/>
            <a:r>
              <a:rPr lang="en-US" dirty="0" smtClean="0"/>
              <a:t>Address Calculator</a:t>
            </a:r>
            <a:endParaRPr lang="he-IL" dirty="0"/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666523"/>
          </a:xfrm>
        </p:spPr>
        <p:txBody>
          <a:bodyPr>
            <a:normAutofit fontScale="70000" lnSpcReduction="20000"/>
          </a:bodyPr>
          <a:lstStyle/>
          <a:p>
            <a:pPr algn="l" rtl="0"/>
            <a:r>
              <a:rPr lang="en-US" dirty="0"/>
              <a:t>Main Goal  – Calculates "matrix address" of 4 pixels that are required for the </a:t>
            </a:r>
            <a:r>
              <a:rPr lang="en-US" dirty="0" smtClean="0"/>
              <a:t>bilinear-interpolation.</a:t>
            </a:r>
          </a:p>
          <a:p>
            <a:pPr algn="l" rtl="0"/>
            <a:r>
              <a:rPr lang="en-US" dirty="0" smtClean="0"/>
              <a:t>Method - Given a current pixel index in the output image, the unit will calculate the origin addresses of the pixel, by the following formula: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109728" indent="0" algn="l" rtl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algn="l" rtl="0"/>
            <a:r>
              <a:rPr lang="en-US" dirty="0" smtClean="0"/>
              <a:t>Inputs: </a:t>
            </a:r>
          </a:p>
          <a:p>
            <a:pPr lvl="1" algn="l" rtl="0"/>
            <a:r>
              <a:rPr lang="en-US" dirty="0" smtClean="0"/>
              <a:t>User parameters (zoom factor, sin/</a:t>
            </a:r>
            <a:r>
              <a:rPr lang="en-US" dirty="0" err="1" smtClean="0"/>
              <a:t>cos</a:t>
            </a:r>
            <a:r>
              <a:rPr lang="en-US" dirty="0" smtClean="0"/>
              <a:t>[angle], crop indexes)</a:t>
            </a:r>
          </a:p>
          <a:p>
            <a:pPr lvl="1" algn="l" rtl="0"/>
            <a:r>
              <a:rPr lang="en-US" dirty="0" smtClean="0"/>
              <a:t>Row/Col index (current calculating coordinate)</a:t>
            </a:r>
          </a:p>
          <a:p>
            <a:pPr algn="l" rtl="0"/>
            <a:r>
              <a:rPr lang="en-US" dirty="0" smtClean="0"/>
              <a:t>Outputs:</a:t>
            </a:r>
          </a:p>
          <a:p>
            <a:pPr lvl="1" algn="l" rtl="0"/>
            <a:r>
              <a:rPr lang="en-US" dirty="0" smtClean="0"/>
              <a:t>TL,TR,BL,BR coordinate address</a:t>
            </a:r>
          </a:p>
          <a:p>
            <a:pPr lvl="1" algn="l" rtl="0"/>
            <a:r>
              <a:rPr lang="en-US" dirty="0" smtClean="0"/>
              <a:t>Delta Row, Delta Col- holds the weight for </a:t>
            </a:r>
            <a:r>
              <a:rPr lang="en-US" dirty="0" err="1" smtClean="0"/>
              <a:t>billinear</a:t>
            </a:r>
            <a:r>
              <a:rPr lang="en-US" dirty="0" smtClean="0"/>
              <a:t> interpolation.</a:t>
            </a:r>
          </a:p>
          <a:p>
            <a:pPr lvl="1" algn="l" rtl="0"/>
            <a:r>
              <a:rPr lang="en-US" dirty="0" smtClean="0"/>
              <a:t>Out of range</a:t>
            </a:r>
          </a:p>
          <a:p>
            <a:pPr lvl="1" algn="l" rtl="0"/>
            <a:r>
              <a:rPr lang="en-US" dirty="0" err="1" smtClean="0"/>
              <a:t>Valid,Finish</a:t>
            </a:r>
            <a:endParaRPr lang="en-US" dirty="0" smtClean="0"/>
          </a:p>
          <a:p>
            <a:pPr marL="393192" lvl="1" indent="0" algn="l" rtl="0">
              <a:buNone/>
            </a:pPr>
            <a:endParaRPr lang="en-US" dirty="0" smtClean="0"/>
          </a:p>
          <a:p>
            <a:pPr lvl="1" algn="l" rtl="0"/>
            <a:endParaRPr lang="en-US" dirty="0" smtClean="0"/>
          </a:p>
          <a:p>
            <a:pPr lvl="1" algn="l" rtl="0"/>
            <a:endParaRPr lang="en-US" dirty="0"/>
          </a:p>
          <a:p>
            <a:pPr algn="l" rtl="0"/>
            <a:endParaRPr lang="he-IL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4510112"/>
              </p:ext>
            </p:extLst>
          </p:nvPr>
        </p:nvGraphicFramePr>
        <p:xfrm>
          <a:off x="1115616" y="2708920"/>
          <a:ext cx="61976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0" name="Equation" r:id="rId3" imgW="6197400" imgH="888840" progId="Equation.DSMT4">
                  <p:embed/>
                </p:oleObj>
              </mc:Choice>
              <mc:Fallback>
                <p:oleObj name="Equation" r:id="rId3" imgW="6197400" imgH="888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15616" y="2708920"/>
                        <a:ext cx="6197600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6428558" y="399147"/>
            <a:ext cx="1694942" cy="752116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TextBox 7"/>
          <p:cNvSpPr txBox="1"/>
          <p:nvPr/>
        </p:nvSpPr>
        <p:spPr>
          <a:xfrm rot="16200000">
            <a:off x="6326131" y="862131"/>
            <a:ext cx="316740" cy="15388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400" dirty="0" smtClean="0"/>
              <a:t>WBM</a:t>
            </a:r>
            <a:endParaRPr lang="he-IL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297897" y="732082"/>
            <a:ext cx="604447" cy="2000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700" dirty="0" smtClean="0"/>
              <a:t>Biliniar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624971" y="724907"/>
            <a:ext cx="576844" cy="18466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600" dirty="0" smtClean="0"/>
              <a:t>Addr_calc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67126" y="997375"/>
            <a:ext cx="291581" cy="153888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400" dirty="0" smtClean="0"/>
              <a:t>WBS</a:t>
            </a:r>
            <a:endParaRPr lang="he-IL" sz="800" dirty="0"/>
          </a:p>
        </p:txBody>
      </p:sp>
      <p:sp>
        <p:nvSpPr>
          <p:cNvPr id="13" name="Rounded Rectangle 12"/>
          <p:cNvSpPr/>
          <p:nvPr/>
        </p:nvSpPr>
        <p:spPr>
          <a:xfrm>
            <a:off x="7595639" y="313871"/>
            <a:ext cx="808253" cy="17055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600" dirty="0" smtClean="0"/>
              <a:t>Image Manipulation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63724" y="1026250"/>
            <a:ext cx="623059" cy="21544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800" dirty="0" smtClean="0">
                <a:solidFill>
                  <a:schemeClr val="tx1"/>
                </a:solidFill>
              </a:rPr>
              <a:t>registers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58707" y="469024"/>
            <a:ext cx="623163" cy="21544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800" dirty="0" smtClean="0"/>
              <a:t>manager</a:t>
            </a:r>
            <a:endParaRPr lang="he-IL" sz="600" dirty="0"/>
          </a:p>
        </p:txBody>
      </p:sp>
    </p:spTree>
    <p:extLst>
      <p:ext uri="{BB962C8B-B14F-4D97-AF65-F5344CB8AC3E}">
        <p14:creationId xmlns:p14="http://schemas.microsoft.com/office/powerpoint/2010/main" val="44400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rtl="0"/>
            <a:r>
              <a:rPr lang="en-US" sz="3600" dirty="0"/>
              <a:t>Addr. Calc. </a:t>
            </a:r>
            <a:r>
              <a:rPr lang="en-US" sz="3600" dirty="0" smtClean="0"/>
              <a:t> -</a:t>
            </a:r>
            <a:br>
              <a:rPr lang="en-US" sz="3600" dirty="0" smtClean="0"/>
            </a:br>
            <a:r>
              <a:rPr lang="en-US" sz="3600" dirty="0" smtClean="0"/>
              <a:t>Initial </a:t>
            </a:r>
            <a:r>
              <a:rPr lang="en-US" sz="3600" dirty="0"/>
              <a:t>µ</a:t>
            </a:r>
            <a:r>
              <a:rPr lang="en-US" sz="3600" dirty="0" err="1"/>
              <a:t>Architucture</a:t>
            </a:r>
            <a:endParaRPr lang="he-IL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7"/>
          <a:stretch/>
        </p:blipFill>
        <p:spPr bwMode="auto">
          <a:xfrm>
            <a:off x="323528" y="1592580"/>
            <a:ext cx="8375704" cy="4284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3"/>
          <a:srcRect l="17120"/>
          <a:stretch/>
        </p:blipFill>
        <p:spPr>
          <a:xfrm>
            <a:off x="1839816" y="5661248"/>
            <a:ext cx="6643391" cy="10692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9552" y="5301208"/>
            <a:ext cx="345638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Synthesis Results:</a:t>
            </a:r>
            <a:endParaRPr lang="he-IL" dirty="0"/>
          </a:p>
        </p:txBody>
      </p:sp>
      <p:grpSp>
        <p:nvGrpSpPr>
          <p:cNvPr id="7" name="Group 6"/>
          <p:cNvGrpSpPr/>
          <p:nvPr/>
        </p:nvGrpSpPr>
        <p:grpSpPr>
          <a:xfrm>
            <a:off x="7088615" y="112834"/>
            <a:ext cx="1996335" cy="927823"/>
            <a:chOff x="1202146" y="1826297"/>
            <a:chExt cx="6207129" cy="3555697"/>
          </a:xfrm>
        </p:grpSpPr>
        <p:sp>
          <p:nvSpPr>
            <p:cNvPr id="8" name="Rectangle 7"/>
            <p:cNvSpPr/>
            <p:nvPr/>
          </p:nvSpPr>
          <p:spPr>
            <a:xfrm>
              <a:off x="1267443" y="2153101"/>
              <a:ext cx="5270019" cy="2882335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834463" y="3983028"/>
              <a:ext cx="1213843" cy="47847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WBM</a:t>
              </a:r>
              <a:endParaRPr lang="he-IL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70447" y="3429008"/>
              <a:ext cx="1879384" cy="76667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700" dirty="0" smtClean="0"/>
                <a:t>Biliniar</a:t>
              </a:r>
              <a:endParaRPr lang="en-US" sz="1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78143" y="3401511"/>
              <a:ext cx="1793558" cy="70769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600" dirty="0" smtClean="0"/>
                <a:t>Addr_calc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09214" y="4445690"/>
              <a:ext cx="906602" cy="589745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WBS</a:t>
              </a:r>
              <a:endParaRPr lang="he-IL" sz="8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896204" y="1826297"/>
              <a:ext cx="2513071" cy="65360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600" dirty="0" smtClean="0"/>
                <a:t>Image Manipulation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486045" y="4556348"/>
              <a:ext cx="1937253" cy="8256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>
                  <a:solidFill>
                    <a:schemeClr val="tx1"/>
                  </a:solidFill>
                </a:rPr>
                <a:t>registers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915815" y="2420890"/>
              <a:ext cx="1937576" cy="8256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/>
                <a:t>manager</a:t>
              </a:r>
              <a:endParaRPr lang="he-IL" sz="600" dirty="0"/>
            </a:p>
          </p:txBody>
        </p:sp>
      </p:grpSp>
      <p:pic>
        <p:nvPicPr>
          <p:cNvPr id="24578" name="Picture 2" descr="http://www.google.co.il/url?source=imglanding&amp;ct=img&amp;q=http://www.vipservice.co.il/site_temp/userfiles/png-symbol-error-256x256.png&amp;sa=X&amp;ei=__GUULXBG-eF4ATzuoCwCA&amp;ved=0CAkQ8wc&amp;usg=AFQjCNGEQzzgdapYxizTQHDq6gQ26HOsq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98884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99592" y="4293096"/>
            <a:ext cx="6865786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1">
            <a:spAutoFit/>
          </a:bodyPr>
          <a:lstStyle/>
          <a:p>
            <a:r>
              <a:rPr lang="en-US" sz="2400" dirty="0" smtClean="0"/>
              <a:t>Incompliant with frequency requirements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2129788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pPr rtl="0"/>
            <a:r>
              <a:rPr lang="en-US" sz="3200" dirty="0"/>
              <a:t>Addr. Calc.  </a:t>
            </a:r>
            <a:r>
              <a:rPr lang="en-US" sz="3200" dirty="0" smtClean="0"/>
              <a:t>-</a:t>
            </a:r>
            <a:br>
              <a:rPr lang="en-US" sz="3200" dirty="0" smtClean="0"/>
            </a:br>
            <a:r>
              <a:rPr lang="en-US" sz="3200" dirty="0" smtClean="0"/>
              <a:t>Improved </a:t>
            </a:r>
            <a:r>
              <a:rPr lang="en-US" sz="3200" dirty="0"/>
              <a:t>µ</a:t>
            </a:r>
            <a:r>
              <a:rPr lang="en-US" sz="3200" dirty="0" err="1"/>
              <a:t>Architucture</a:t>
            </a:r>
            <a:endParaRPr lang="he-IL" sz="3200" dirty="0"/>
          </a:p>
        </p:txBody>
      </p:sp>
      <p:grpSp>
        <p:nvGrpSpPr>
          <p:cNvPr id="6" name="Group 5"/>
          <p:cNvGrpSpPr/>
          <p:nvPr/>
        </p:nvGrpSpPr>
        <p:grpSpPr>
          <a:xfrm>
            <a:off x="7088615" y="112834"/>
            <a:ext cx="1996335" cy="927823"/>
            <a:chOff x="1202146" y="1826297"/>
            <a:chExt cx="6207129" cy="3555697"/>
          </a:xfrm>
        </p:grpSpPr>
        <p:sp>
          <p:nvSpPr>
            <p:cNvPr id="7" name="Rectangle 6"/>
            <p:cNvSpPr/>
            <p:nvPr/>
          </p:nvSpPr>
          <p:spPr>
            <a:xfrm>
              <a:off x="1267443" y="2153101"/>
              <a:ext cx="5270019" cy="2882335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834463" y="3983028"/>
              <a:ext cx="1213843" cy="47847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WBM</a:t>
              </a:r>
              <a:endParaRPr lang="he-IL" sz="14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70447" y="3429008"/>
              <a:ext cx="1879384" cy="76667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700" dirty="0" smtClean="0"/>
                <a:t>Biliniar</a:t>
              </a:r>
              <a:endParaRPr lang="en-US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78143" y="3401511"/>
              <a:ext cx="1793558" cy="70769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600" dirty="0" smtClean="0"/>
                <a:t>Addr_calc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09214" y="4445690"/>
              <a:ext cx="906602" cy="589745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WBS</a:t>
              </a:r>
              <a:endParaRPr lang="he-IL" sz="800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896204" y="1826297"/>
              <a:ext cx="2513071" cy="65360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600" dirty="0" smtClean="0"/>
                <a:t>Image Manipulation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86045" y="4556348"/>
              <a:ext cx="1937253" cy="8256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>
                  <a:solidFill>
                    <a:schemeClr val="tx1"/>
                  </a:solidFill>
                </a:rPr>
                <a:t>registers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15815" y="2420890"/>
              <a:ext cx="1937576" cy="8256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/>
                <a:t>manager</a:t>
              </a:r>
              <a:endParaRPr lang="he-IL" sz="600" dirty="0"/>
            </a:p>
          </p:txBody>
        </p:sp>
      </p:grpSp>
      <p:pic>
        <p:nvPicPr>
          <p:cNvPr id="23553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7" b="14845"/>
          <a:stretch/>
        </p:blipFill>
        <p:spPr bwMode="auto">
          <a:xfrm>
            <a:off x="465361" y="1433433"/>
            <a:ext cx="8215461" cy="4259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410666" y="5772639"/>
            <a:ext cx="8324850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7618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Intro – Problem, Project’s goals, Algorithm</a:t>
            </a:r>
          </a:p>
          <a:p>
            <a:pPr algn="l" rtl="0"/>
            <a:r>
              <a:rPr lang="en-US" dirty="0" smtClean="0"/>
              <a:t>Previous System – Explained</a:t>
            </a:r>
          </a:p>
          <a:p>
            <a:pPr algn="l" rtl="0"/>
            <a:r>
              <a:rPr lang="en-US" strike="sngStrike" dirty="0" smtClean="0"/>
              <a:t>Degeneration of the system</a:t>
            </a:r>
          </a:p>
          <a:p>
            <a:pPr algn="l" rtl="0"/>
            <a:r>
              <a:rPr lang="en-US" dirty="0" smtClean="0"/>
              <a:t>New Top Architecture – Additions and modifications</a:t>
            </a:r>
          </a:p>
          <a:p>
            <a:pPr algn="l" rtl="0"/>
            <a:r>
              <a:rPr lang="en-US" sz="2800" dirty="0" smtClean="0"/>
              <a:t>µ</a:t>
            </a:r>
            <a:r>
              <a:rPr lang="en-US" sz="2800" dirty="0" err="1" smtClean="0"/>
              <a:t>Architucture</a:t>
            </a:r>
            <a:r>
              <a:rPr lang="en-US" sz="2800" dirty="0" smtClean="0"/>
              <a:t>- components description, simulations and testing</a:t>
            </a:r>
            <a:endParaRPr lang="en-US" dirty="0" smtClean="0"/>
          </a:p>
          <a:p>
            <a:pPr algn="l" rtl="0"/>
            <a:r>
              <a:rPr lang="en-US" dirty="0" smtClean="0"/>
              <a:t>Missions ahead + Time Table</a:t>
            </a:r>
          </a:p>
          <a:p>
            <a:pPr algn="l" rtl="0"/>
            <a:endParaRPr lang="en-US" dirty="0" smtClean="0"/>
          </a:p>
          <a:p>
            <a:pPr algn="l" rtl="0"/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1145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Addr. Calc. – working with fractures</a:t>
            </a:r>
            <a:endParaRPr lang="he-IL" dirty="0"/>
          </a:p>
        </p:txBody>
      </p:sp>
      <p:sp>
        <p:nvSpPr>
          <p:cNvPr id="4" name="Rounded Rectangle 3"/>
          <p:cNvSpPr/>
          <p:nvPr/>
        </p:nvSpPr>
        <p:spPr>
          <a:xfrm>
            <a:off x="467544" y="4005064"/>
            <a:ext cx="2124236" cy="115212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r>
              <a:rPr lang="en-US" sz="1200" dirty="0"/>
              <a:t>Zoom=x4</a:t>
            </a:r>
          </a:p>
          <a:p>
            <a:r>
              <a:rPr lang="en-US" sz="1200" dirty="0"/>
              <a:t>Angle =60 deg</a:t>
            </a:r>
          </a:p>
          <a:p>
            <a:r>
              <a:rPr lang="en-US" sz="1200" dirty="0"/>
              <a:t>X Start =30</a:t>
            </a:r>
          </a:p>
          <a:p>
            <a:r>
              <a:rPr lang="en-US" sz="1200" dirty="0"/>
              <a:t>Y Start =29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310733" y="4005064"/>
            <a:ext cx="2915816" cy="115212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r>
              <a:rPr lang="en-US" sz="1200" dirty="0" smtClean="0"/>
              <a:t>Zoom_factor=(1/zoom)*128=32 </a:t>
            </a:r>
            <a:endParaRPr lang="en-US" sz="1200" dirty="0"/>
          </a:p>
          <a:p>
            <a:r>
              <a:rPr lang="en-US" sz="1200" dirty="0"/>
              <a:t>Angle </a:t>
            </a:r>
            <a:r>
              <a:rPr lang="en-US" sz="1200" dirty="0" smtClean="0"/>
              <a:t>=</a:t>
            </a:r>
            <a:r>
              <a:rPr lang="en-US" sz="1200" dirty="0" err="1" smtClean="0"/>
              <a:t>cos</a:t>
            </a:r>
            <a:r>
              <a:rPr lang="en-US" sz="1200" dirty="0" smtClean="0"/>
              <a:t>(60)=0.5*128=64</a:t>
            </a:r>
            <a:br>
              <a:rPr lang="en-US" sz="1200" dirty="0" smtClean="0"/>
            </a:br>
            <a:r>
              <a:rPr lang="en-US" sz="1200" dirty="0" smtClean="0"/>
              <a:t>X/Y Start – remain the Same, no fracture required</a:t>
            </a:r>
            <a:endParaRPr lang="en-US" sz="1200" dirty="0"/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323528" y="1481328"/>
            <a:ext cx="8363272" cy="1814321"/>
          </a:xfrm>
        </p:spPr>
        <p:txBody>
          <a:bodyPr>
            <a:normAutofit fontScale="77500" lnSpcReduction="20000"/>
          </a:bodyPr>
          <a:lstStyle/>
          <a:p>
            <a:pPr algn="l" rtl="0"/>
            <a:r>
              <a:rPr lang="en-US" sz="2800" dirty="0"/>
              <a:t>Requested decimal accuracy – 2 </a:t>
            </a:r>
            <a:r>
              <a:rPr lang="en-US" sz="2800" dirty="0" smtClean="0"/>
              <a:t>digits  </a:t>
            </a:r>
            <a:br>
              <a:rPr lang="en-US" sz="2800" dirty="0" smtClean="0"/>
            </a:br>
            <a:r>
              <a:rPr lang="en-US" sz="2800" dirty="0" smtClean="0"/>
              <a:t>[0-0.99]</a:t>
            </a:r>
          </a:p>
          <a:p>
            <a:pPr algn="l" rtl="0"/>
            <a:r>
              <a:rPr lang="en-US" sz="2800" dirty="0" smtClean="0"/>
              <a:t>in </a:t>
            </a:r>
            <a:r>
              <a:rPr lang="en-US" sz="2800" dirty="0"/>
              <a:t>order to work with </a:t>
            </a:r>
            <a:r>
              <a:rPr lang="en-US" sz="2800" dirty="0" err="1"/>
              <a:t>std_logic_signals</a:t>
            </a:r>
            <a:r>
              <a:rPr lang="en-US" sz="2800" dirty="0"/>
              <a:t>(binary</a:t>
            </a:r>
            <a:r>
              <a:rPr lang="en-US" sz="2800" dirty="0" smtClean="0"/>
              <a:t>) (fixed/float types experience synthesis problems) </a:t>
            </a:r>
          </a:p>
          <a:p>
            <a:pPr algn="l" rtl="0"/>
            <a:r>
              <a:rPr lang="en-US" sz="2800" dirty="0" smtClean="0"/>
              <a:t> </a:t>
            </a:r>
            <a:r>
              <a:rPr lang="en-US" sz="2800" dirty="0"/>
              <a:t>all signals were multiplied by 2^7=128 (2^6=64-&gt; not enough accuracy)</a:t>
            </a:r>
            <a:endParaRPr lang="he-IL" sz="2800" dirty="0"/>
          </a:p>
          <a:p>
            <a:pPr algn="l" rtl="0"/>
            <a:endParaRPr lang="he-IL" dirty="0"/>
          </a:p>
        </p:txBody>
      </p:sp>
      <p:sp>
        <p:nvSpPr>
          <p:cNvPr id="8" name="TextBox 7"/>
          <p:cNvSpPr txBox="1"/>
          <p:nvPr/>
        </p:nvSpPr>
        <p:spPr>
          <a:xfrm>
            <a:off x="2771800" y="3541658"/>
            <a:ext cx="352839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Example (user </a:t>
            </a:r>
            <a:r>
              <a:rPr lang="en-US" dirty="0" err="1" smtClean="0"/>
              <a:t>param</a:t>
            </a:r>
            <a:r>
              <a:rPr lang="en-US" dirty="0" smtClean="0"/>
              <a:t>.)</a:t>
            </a:r>
            <a:endParaRPr lang="he-IL" dirty="0"/>
          </a:p>
        </p:txBody>
      </p:sp>
      <p:grpSp>
        <p:nvGrpSpPr>
          <p:cNvPr id="9" name="Group 8"/>
          <p:cNvGrpSpPr/>
          <p:nvPr/>
        </p:nvGrpSpPr>
        <p:grpSpPr>
          <a:xfrm>
            <a:off x="6777085" y="268170"/>
            <a:ext cx="1996335" cy="927823"/>
            <a:chOff x="1202146" y="1826297"/>
            <a:chExt cx="6207129" cy="3555697"/>
          </a:xfrm>
        </p:grpSpPr>
        <p:sp>
          <p:nvSpPr>
            <p:cNvPr id="11" name="Rectangle 10"/>
            <p:cNvSpPr/>
            <p:nvPr/>
          </p:nvSpPr>
          <p:spPr>
            <a:xfrm>
              <a:off x="1267443" y="2153101"/>
              <a:ext cx="5270019" cy="2882335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834463" y="3983028"/>
              <a:ext cx="1213843" cy="47847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WBM</a:t>
              </a:r>
              <a:endParaRPr lang="he-IL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970447" y="3429008"/>
              <a:ext cx="1879384" cy="76667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700" dirty="0" smtClean="0"/>
                <a:t>Biliniar</a:t>
              </a:r>
              <a:endParaRPr lang="en-US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78143" y="3401511"/>
              <a:ext cx="1793558" cy="70769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600" dirty="0" smtClean="0"/>
                <a:t>Addr_calc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09214" y="4445690"/>
              <a:ext cx="906602" cy="589745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WBS</a:t>
              </a:r>
              <a:endParaRPr lang="he-IL" sz="8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896204" y="1826297"/>
              <a:ext cx="2513071" cy="65360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600" dirty="0" smtClean="0"/>
                <a:t>Image Manipulation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486045" y="4556348"/>
              <a:ext cx="1937253" cy="8256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>
                  <a:solidFill>
                    <a:schemeClr val="tx1"/>
                  </a:solidFill>
                </a:rPr>
                <a:t>registers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15815" y="2420890"/>
              <a:ext cx="1937576" cy="8256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/>
                <a:t>manager</a:t>
              </a:r>
              <a:endParaRPr lang="he-IL" sz="6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591780" y="4293096"/>
            <a:ext cx="2718953" cy="369332"/>
            <a:chOff x="2591780" y="4293096"/>
            <a:chExt cx="2718953" cy="369332"/>
          </a:xfrm>
        </p:grpSpPr>
        <p:cxnSp>
          <p:nvCxnSpPr>
            <p:cNvPr id="10" name="Straight Arrow Connector 9"/>
            <p:cNvCxnSpPr>
              <a:stCxn id="4" idx="3"/>
            </p:cNvCxnSpPr>
            <p:nvPr/>
          </p:nvCxnSpPr>
          <p:spPr>
            <a:xfrm>
              <a:off x="2591780" y="4581128"/>
              <a:ext cx="271895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" name="TextBox 1"/>
            <p:cNvSpPr txBox="1"/>
            <p:nvPr/>
          </p:nvSpPr>
          <p:spPr>
            <a:xfrm>
              <a:off x="3131840" y="4293096"/>
              <a:ext cx="936104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 smtClean="0"/>
                <a:t>x</a:t>
              </a:r>
              <a:r>
                <a:rPr lang="en-US" dirty="0" smtClean="0"/>
                <a:t>128</a:t>
              </a:r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4285833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251520" y="269330"/>
            <a:ext cx="6707088" cy="1143000"/>
          </a:xfrm>
        </p:spPr>
        <p:txBody>
          <a:bodyPr>
            <a:normAutofit/>
          </a:bodyPr>
          <a:lstStyle/>
          <a:p>
            <a:pPr rtl="0"/>
            <a:r>
              <a:rPr lang="en-US" sz="3600" dirty="0"/>
              <a:t>Addr. Calc.</a:t>
            </a:r>
            <a:r>
              <a:rPr lang="en-US" sz="3600" dirty="0" smtClean="0"/>
              <a:t>– first valid output</a:t>
            </a:r>
            <a:endParaRPr lang="he-IL" sz="36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72816"/>
            <a:ext cx="8502352" cy="342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6478070"/>
              </p:ext>
            </p:extLst>
          </p:nvPr>
        </p:nvGraphicFramePr>
        <p:xfrm>
          <a:off x="5746750" y="3273425"/>
          <a:ext cx="190500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0" name="Equation" r:id="rId5" imgW="190440" imgH="152280" progId="Equation.DSMT4">
                  <p:embed/>
                </p:oleObj>
              </mc:Choice>
              <mc:Fallback>
                <p:oleObj name="Equation" r:id="rId5" imgW="190440" imgH="152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46750" y="3273425"/>
                        <a:ext cx="190500" cy="15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Flowchart: Punched Tape 19"/>
          <p:cNvSpPr/>
          <p:nvPr/>
        </p:nvSpPr>
        <p:spPr>
          <a:xfrm>
            <a:off x="4638514" y="2732931"/>
            <a:ext cx="792088" cy="288032"/>
          </a:xfrm>
          <a:prstGeom prst="flowChartPunchedTap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050" dirty="0" smtClean="0"/>
              <a:t>trigger</a:t>
            </a:r>
            <a:endParaRPr lang="he-IL" sz="1050" dirty="0"/>
          </a:p>
        </p:txBody>
      </p:sp>
      <p:sp>
        <p:nvSpPr>
          <p:cNvPr id="23" name="Flowchart: Punched Tape 22"/>
          <p:cNvSpPr/>
          <p:nvPr/>
        </p:nvSpPr>
        <p:spPr>
          <a:xfrm>
            <a:off x="6588224" y="4221088"/>
            <a:ext cx="1008112" cy="288032"/>
          </a:xfrm>
          <a:prstGeom prst="flowChartPunchedTap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900" dirty="0" smtClean="0"/>
              <a:t>1</a:t>
            </a:r>
            <a:r>
              <a:rPr lang="en-US" sz="900" baseline="30000" dirty="0" smtClean="0"/>
              <a:t>st</a:t>
            </a:r>
            <a:r>
              <a:rPr lang="en-US" sz="900" dirty="0" smtClean="0"/>
              <a:t> output</a:t>
            </a:r>
            <a:endParaRPr lang="he-IL" sz="900" dirty="0"/>
          </a:p>
        </p:txBody>
      </p:sp>
      <p:sp>
        <p:nvSpPr>
          <p:cNvPr id="24" name="Flowchart: Punched Tape 23"/>
          <p:cNvSpPr/>
          <p:nvPr/>
        </p:nvSpPr>
        <p:spPr>
          <a:xfrm>
            <a:off x="7978527" y="4173835"/>
            <a:ext cx="819869" cy="288032"/>
          </a:xfrm>
          <a:prstGeom prst="flowChartPunchedTap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900" dirty="0" smtClean="0"/>
              <a:t>2</a:t>
            </a:r>
            <a:r>
              <a:rPr lang="en-US" sz="900" baseline="30000" dirty="0" smtClean="0"/>
              <a:t>nd</a:t>
            </a:r>
            <a:r>
              <a:rPr lang="en-US" sz="900" dirty="0" smtClean="0"/>
              <a:t> output</a:t>
            </a:r>
            <a:endParaRPr lang="he-IL" sz="900" dirty="0"/>
          </a:p>
        </p:txBody>
      </p:sp>
      <p:sp>
        <p:nvSpPr>
          <p:cNvPr id="21" name="Rectangle 20"/>
          <p:cNvSpPr/>
          <p:nvPr/>
        </p:nvSpPr>
        <p:spPr>
          <a:xfrm>
            <a:off x="5508104" y="3020963"/>
            <a:ext cx="216024" cy="33603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Rectangle 25"/>
          <p:cNvSpPr/>
          <p:nvPr/>
        </p:nvSpPr>
        <p:spPr>
          <a:xfrm>
            <a:off x="6372200" y="3005348"/>
            <a:ext cx="216024" cy="33603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588224" y="3356992"/>
            <a:ext cx="1390303" cy="81684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724128" y="3356992"/>
            <a:ext cx="864096" cy="86409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508104" y="4831913"/>
            <a:ext cx="2160240" cy="31971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5" name="Rectangle 34"/>
          <p:cNvSpPr/>
          <p:nvPr/>
        </p:nvSpPr>
        <p:spPr>
          <a:xfrm>
            <a:off x="7668344" y="4831913"/>
            <a:ext cx="872480" cy="31971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6" name="Rectangle 35"/>
          <p:cNvSpPr/>
          <p:nvPr/>
        </p:nvSpPr>
        <p:spPr>
          <a:xfrm>
            <a:off x="5508104" y="5201850"/>
            <a:ext cx="172275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latency – 12 Cycles</a:t>
            </a:r>
            <a:endParaRPr lang="en-US" sz="900" dirty="0"/>
          </a:p>
        </p:txBody>
      </p:sp>
      <p:sp>
        <p:nvSpPr>
          <p:cNvPr id="39" name="Rectangle 38"/>
          <p:cNvSpPr/>
          <p:nvPr/>
        </p:nvSpPr>
        <p:spPr>
          <a:xfrm>
            <a:off x="7626870" y="5238834"/>
            <a:ext cx="172275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Throughput – 5 Cycles</a:t>
            </a:r>
            <a:endParaRPr lang="en-US" sz="9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7102843" y="70431"/>
            <a:ext cx="1996335" cy="927823"/>
            <a:chOff x="1202146" y="1826297"/>
            <a:chExt cx="6207129" cy="3555697"/>
          </a:xfrm>
        </p:grpSpPr>
        <p:sp>
          <p:nvSpPr>
            <p:cNvPr id="17" name="Rectangle 16"/>
            <p:cNvSpPr/>
            <p:nvPr/>
          </p:nvSpPr>
          <p:spPr>
            <a:xfrm>
              <a:off x="1267443" y="2153101"/>
              <a:ext cx="5270019" cy="2882335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834463" y="3983028"/>
              <a:ext cx="1213843" cy="47847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WBM</a:t>
              </a:r>
              <a:endParaRPr lang="he-IL" sz="14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70447" y="3429008"/>
              <a:ext cx="1879384" cy="76667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700" dirty="0" smtClean="0"/>
                <a:t>Biliniar</a:t>
              </a:r>
              <a:endParaRPr lang="en-US" sz="1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78143" y="3401511"/>
              <a:ext cx="1793558" cy="70769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600" dirty="0" smtClean="0"/>
                <a:t>Addr_calc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009214" y="4445690"/>
              <a:ext cx="906602" cy="589745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WBS</a:t>
              </a:r>
              <a:endParaRPr lang="he-IL" sz="800" dirty="0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4896204" y="1826297"/>
              <a:ext cx="2513071" cy="65360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600" dirty="0" smtClean="0"/>
                <a:t>Image Manipulation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486045" y="4556348"/>
              <a:ext cx="1937253" cy="8256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>
                  <a:solidFill>
                    <a:schemeClr val="tx1"/>
                  </a:solidFill>
                </a:rPr>
                <a:t>registers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915815" y="2420890"/>
              <a:ext cx="1937576" cy="8256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/>
                <a:t>manager</a:t>
              </a:r>
              <a:endParaRPr lang="he-IL" sz="600" dirty="0"/>
            </a:p>
          </p:txBody>
        </p:sp>
      </p:grpSp>
    </p:spTree>
    <p:extLst>
      <p:ext uri="{BB962C8B-B14F-4D97-AF65-F5344CB8AC3E}">
        <p14:creationId xmlns:p14="http://schemas.microsoft.com/office/powerpoint/2010/main" val="812130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24" grpId="0" animBg="1"/>
      <p:bldP spid="21" grpId="0" animBg="1"/>
      <p:bldP spid="26" grpId="0" animBg="1"/>
      <p:bldP spid="34" grpId="0" animBg="1"/>
      <p:bldP spid="35" grpId="0" animBg="1"/>
      <p:bldP spid="36" grpId="0"/>
      <p:bldP spid="3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4" y="1376363"/>
            <a:ext cx="9029700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06626" y="159600"/>
            <a:ext cx="8229600" cy="1143000"/>
          </a:xfrm>
        </p:spPr>
        <p:txBody>
          <a:bodyPr>
            <a:normAutofit/>
          </a:bodyPr>
          <a:lstStyle/>
          <a:p>
            <a:pPr rtl="0"/>
            <a:r>
              <a:rPr lang="en-US" sz="3700" dirty="0"/>
              <a:t>Addr. Calc.</a:t>
            </a:r>
            <a:r>
              <a:rPr lang="en-US" sz="3700" dirty="0" smtClean="0"/>
              <a:t>– mid valid output</a:t>
            </a:r>
            <a:endParaRPr lang="he-IL" sz="3700" dirty="0"/>
          </a:p>
        </p:txBody>
      </p:sp>
      <p:sp>
        <p:nvSpPr>
          <p:cNvPr id="6" name="Flowchart: Punched Tape 5"/>
          <p:cNvSpPr/>
          <p:nvPr/>
        </p:nvSpPr>
        <p:spPr>
          <a:xfrm>
            <a:off x="8336226" y="3032956"/>
            <a:ext cx="680459" cy="288032"/>
          </a:xfrm>
          <a:prstGeom prst="flowChartPunchedTap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900" dirty="0" smtClean="0"/>
              <a:t>output</a:t>
            </a:r>
            <a:endParaRPr lang="he-IL" sz="900" dirty="0"/>
          </a:p>
        </p:txBody>
      </p:sp>
      <p:sp>
        <p:nvSpPr>
          <p:cNvPr id="7" name="Rectangle 6"/>
          <p:cNvSpPr/>
          <p:nvPr/>
        </p:nvSpPr>
        <p:spPr>
          <a:xfrm>
            <a:off x="4404498" y="2852936"/>
            <a:ext cx="299271" cy="36004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Rectangle 7"/>
          <p:cNvSpPr/>
          <p:nvPr/>
        </p:nvSpPr>
        <p:spPr>
          <a:xfrm>
            <a:off x="6876256" y="4887497"/>
            <a:ext cx="1872208" cy="31971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03769" y="3212976"/>
            <a:ext cx="3972687" cy="136815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956376" y="3359526"/>
            <a:ext cx="1039679" cy="129360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0" name="Group 9"/>
          <p:cNvGrpSpPr/>
          <p:nvPr/>
        </p:nvGrpSpPr>
        <p:grpSpPr>
          <a:xfrm>
            <a:off x="7088615" y="112834"/>
            <a:ext cx="1996335" cy="927823"/>
            <a:chOff x="1202146" y="1826297"/>
            <a:chExt cx="6207129" cy="3555697"/>
          </a:xfrm>
        </p:grpSpPr>
        <p:sp>
          <p:nvSpPr>
            <p:cNvPr id="11" name="Rectangle 10"/>
            <p:cNvSpPr/>
            <p:nvPr/>
          </p:nvSpPr>
          <p:spPr>
            <a:xfrm>
              <a:off x="1267443" y="2153101"/>
              <a:ext cx="5270019" cy="2882335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834463" y="3983028"/>
              <a:ext cx="1213843" cy="47847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WBM</a:t>
              </a:r>
              <a:endParaRPr lang="he-IL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970447" y="3429008"/>
              <a:ext cx="1879384" cy="76667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700" dirty="0" smtClean="0"/>
                <a:t>Biliniar</a:t>
              </a:r>
              <a:endParaRPr lang="en-US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78143" y="3401511"/>
              <a:ext cx="1793558" cy="70769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600" dirty="0" smtClean="0"/>
                <a:t>Addr_calc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09214" y="4445690"/>
              <a:ext cx="906602" cy="589745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WBS</a:t>
              </a:r>
              <a:endParaRPr lang="he-IL" sz="800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896204" y="1826297"/>
              <a:ext cx="2513071" cy="65360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600" dirty="0" smtClean="0"/>
                <a:t>Image Manipulation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486045" y="4556348"/>
              <a:ext cx="1937253" cy="8256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>
                  <a:solidFill>
                    <a:schemeClr val="tx1"/>
                  </a:solidFill>
                </a:rPr>
                <a:t>registers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915815" y="2420890"/>
              <a:ext cx="1937576" cy="8256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/>
                <a:t>manager</a:t>
              </a:r>
              <a:endParaRPr lang="he-IL" sz="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7292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2" y="1617622"/>
            <a:ext cx="8975994" cy="3683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1214" y="19736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700" dirty="0"/>
              <a:t>Addr. Calc.</a:t>
            </a:r>
            <a:r>
              <a:rPr lang="en-US" sz="3700" dirty="0" smtClean="0"/>
              <a:t>– </a:t>
            </a:r>
            <a:br>
              <a:rPr lang="en-US" sz="3700" dirty="0" smtClean="0"/>
            </a:br>
            <a:r>
              <a:rPr lang="en-US" sz="3700" dirty="0" smtClean="0"/>
              <a:t>end of calc. process</a:t>
            </a:r>
            <a:endParaRPr lang="he-IL" sz="3700" dirty="0"/>
          </a:p>
        </p:txBody>
      </p:sp>
      <p:sp>
        <p:nvSpPr>
          <p:cNvPr id="5" name="Flowchart: Punched Tape 4"/>
          <p:cNvSpPr/>
          <p:nvPr/>
        </p:nvSpPr>
        <p:spPr>
          <a:xfrm>
            <a:off x="8152589" y="4347102"/>
            <a:ext cx="680459" cy="288032"/>
          </a:xfrm>
          <a:prstGeom prst="flowChartPunchedTap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900" dirty="0" smtClean="0"/>
              <a:t>finish</a:t>
            </a:r>
            <a:endParaRPr lang="he-IL" sz="900" dirty="0"/>
          </a:p>
        </p:txBody>
      </p:sp>
      <p:sp>
        <p:nvSpPr>
          <p:cNvPr id="6" name="Rectangle 5"/>
          <p:cNvSpPr/>
          <p:nvPr/>
        </p:nvSpPr>
        <p:spPr>
          <a:xfrm>
            <a:off x="4788024" y="2888940"/>
            <a:ext cx="221643" cy="4680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7" name="Straight Arrow Connector 6"/>
          <p:cNvCxnSpPr>
            <a:stCxn id="6" idx="2"/>
          </p:cNvCxnSpPr>
          <p:nvPr/>
        </p:nvCxnSpPr>
        <p:spPr>
          <a:xfrm>
            <a:off x="4898846" y="3356992"/>
            <a:ext cx="2913514" cy="127814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67544" y="4635134"/>
            <a:ext cx="2021843" cy="234026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Flowchart: Punched Tape 14"/>
          <p:cNvSpPr/>
          <p:nvPr/>
        </p:nvSpPr>
        <p:spPr>
          <a:xfrm>
            <a:off x="5148064" y="2744924"/>
            <a:ext cx="1512168" cy="288032"/>
          </a:xfrm>
          <a:prstGeom prst="flowChartPunchedTap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900" dirty="0" smtClean="0"/>
              <a:t>New image indexes</a:t>
            </a:r>
            <a:endParaRPr lang="he-IL" sz="900" dirty="0"/>
          </a:p>
        </p:txBody>
      </p:sp>
      <p:grpSp>
        <p:nvGrpSpPr>
          <p:cNvPr id="9" name="Group 8"/>
          <p:cNvGrpSpPr/>
          <p:nvPr/>
        </p:nvGrpSpPr>
        <p:grpSpPr>
          <a:xfrm>
            <a:off x="7088615" y="112834"/>
            <a:ext cx="1996335" cy="927823"/>
            <a:chOff x="1202146" y="1826297"/>
            <a:chExt cx="6207129" cy="3555697"/>
          </a:xfrm>
        </p:grpSpPr>
        <p:sp>
          <p:nvSpPr>
            <p:cNvPr id="10" name="Rectangle 9"/>
            <p:cNvSpPr/>
            <p:nvPr/>
          </p:nvSpPr>
          <p:spPr>
            <a:xfrm>
              <a:off x="1267443" y="2153101"/>
              <a:ext cx="5270019" cy="2882335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834463" y="3983028"/>
              <a:ext cx="1213843" cy="47847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WBM</a:t>
              </a:r>
              <a:endParaRPr lang="he-IL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970447" y="3429008"/>
              <a:ext cx="1879384" cy="76667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700" dirty="0" smtClean="0"/>
                <a:t>Biliniar</a:t>
              </a:r>
              <a:endParaRPr lang="en-US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78143" y="3401511"/>
              <a:ext cx="1793558" cy="70769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600" dirty="0" smtClean="0"/>
                <a:t>Addr_calc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09214" y="4445690"/>
              <a:ext cx="906602" cy="589745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WBS</a:t>
              </a:r>
              <a:endParaRPr lang="he-IL" sz="800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896204" y="1826297"/>
              <a:ext cx="2513071" cy="65360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600" dirty="0" smtClean="0"/>
                <a:t>Image Manipulation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486045" y="4556348"/>
              <a:ext cx="1937253" cy="8256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>
                  <a:solidFill>
                    <a:schemeClr val="tx1"/>
                  </a:solidFill>
                </a:rPr>
                <a:t>registers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915815" y="2420890"/>
              <a:ext cx="1937576" cy="8256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/>
                <a:t>manager</a:t>
              </a:r>
              <a:endParaRPr lang="he-IL" sz="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46454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3660" y="116632"/>
            <a:ext cx="5488460" cy="1143000"/>
          </a:xfrm>
        </p:spPr>
        <p:txBody>
          <a:bodyPr>
            <a:normAutofit/>
          </a:bodyPr>
          <a:lstStyle/>
          <a:p>
            <a:pPr rtl="0"/>
            <a:r>
              <a:rPr lang="en-US" sz="3600" dirty="0" smtClean="0"/>
              <a:t>Addr</a:t>
            </a:r>
            <a:r>
              <a:rPr lang="en-US" sz="3600" dirty="0"/>
              <a:t>. Calc</a:t>
            </a:r>
            <a:r>
              <a:rPr lang="en-US" sz="3600" dirty="0" smtClean="0"/>
              <a:t>. –Test Bench</a:t>
            </a:r>
            <a:endParaRPr lang="he-IL" sz="3600" dirty="0"/>
          </a:p>
        </p:txBody>
      </p:sp>
      <p:sp>
        <p:nvSpPr>
          <p:cNvPr id="4" name="Rectangle 3"/>
          <p:cNvSpPr/>
          <p:nvPr/>
        </p:nvSpPr>
        <p:spPr>
          <a:xfrm>
            <a:off x="395536" y="2034426"/>
            <a:ext cx="1656184" cy="312276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Addr_calc_tb</a:t>
            </a:r>
            <a:endParaRPr lang="he-IL" dirty="0"/>
          </a:p>
        </p:txBody>
      </p:sp>
      <p:sp>
        <p:nvSpPr>
          <p:cNvPr id="6" name="Rectangle 5"/>
          <p:cNvSpPr/>
          <p:nvPr/>
        </p:nvSpPr>
        <p:spPr>
          <a:xfrm>
            <a:off x="6562775" y="2050053"/>
            <a:ext cx="1944216" cy="3122766"/>
          </a:xfrm>
          <a:prstGeom prst="rect">
            <a:avLst/>
          </a:prstGeom>
          <a:noFill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898" y="2034426"/>
            <a:ext cx="15240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3649291" y="2050053"/>
            <a:ext cx="1656184" cy="312276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Addr_calc</a:t>
            </a:r>
            <a:endParaRPr lang="he-IL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475" y="2276872"/>
            <a:ext cx="1257300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660232" y="2092206"/>
            <a:ext cx="1584176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1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Output 1,1</a:t>
            </a:r>
            <a:endParaRPr lang="he-IL" sz="1400" dirty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16216" y="1628800"/>
            <a:ext cx="165618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Output.txt</a:t>
            </a:r>
            <a:endParaRPr lang="he-IL" dirty="0"/>
          </a:p>
        </p:txBody>
      </p:sp>
      <p:sp>
        <p:nvSpPr>
          <p:cNvPr id="16" name="Oval 15"/>
          <p:cNvSpPr/>
          <p:nvPr/>
        </p:nvSpPr>
        <p:spPr>
          <a:xfrm>
            <a:off x="2159732" y="2417279"/>
            <a:ext cx="360040" cy="360040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1</a:t>
            </a:r>
            <a:endParaRPr lang="he-IL" dirty="0"/>
          </a:p>
        </p:txBody>
      </p:sp>
      <p:sp>
        <p:nvSpPr>
          <p:cNvPr id="24" name="Oval 23"/>
          <p:cNvSpPr/>
          <p:nvPr/>
        </p:nvSpPr>
        <p:spPr>
          <a:xfrm>
            <a:off x="2175384" y="3717032"/>
            <a:ext cx="360040" cy="360040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1</a:t>
            </a:r>
            <a:endParaRPr lang="he-IL" dirty="0"/>
          </a:p>
        </p:txBody>
      </p:sp>
      <p:sp>
        <p:nvSpPr>
          <p:cNvPr id="25" name="Oval 24"/>
          <p:cNvSpPr/>
          <p:nvPr/>
        </p:nvSpPr>
        <p:spPr>
          <a:xfrm>
            <a:off x="2572569" y="3717032"/>
            <a:ext cx="360040" cy="360040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2</a:t>
            </a:r>
            <a:endParaRPr lang="he-IL" dirty="0"/>
          </a:p>
        </p:txBody>
      </p:sp>
      <p:sp>
        <p:nvSpPr>
          <p:cNvPr id="26" name="Oval 25"/>
          <p:cNvSpPr/>
          <p:nvPr/>
        </p:nvSpPr>
        <p:spPr>
          <a:xfrm>
            <a:off x="2932609" y="3722551"/>
            <a:ext cx="360040" cy="360040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3</a:t>
            </a:r>
            <a:endParaRPr lang="he-IL" dirty="0"/>
          </a:p>
        </p:txBody>
      </p:sp>
      <p:sp>
        <p:nvSpPr>
          <p:cNvPr id="27" name="TextBox 26"/>
          <p:cNvSpPr txBox="1"/>
          <p:nvPr/>
        </p:nvSpPr>
        <p:spPr>
          <a:xfrm>
            <a:off x="6660232" y="2339588"/>
            <a:ext cx="1584176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Output 1,2</a:t>
            </a:r>
            <a:endParaRPr lang="he-IL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6660232" y="2564904"/>
            <a:ext cx="1584176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Output 1,3</a:t>
            </a:r>
            <a:endParaRPr lang="he-IL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6660232" y="4442631"/>
            <a:ext cx="1800200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Output 600,800</a:t>
            </a:r>
            <a:endParaRPr lang="he-IL" sz="1400" dirty="0"/>
          </a:p>
        </p:txBody>
      </p:sp>
      <p:sp>
        <p:nvSpPr>
          <p:cNvPr id="30" name="Oval 29"/>
          <p:cNvSpPr/>
          <p:nvPr/>
        </p:nvSpPr>
        <p:spPr>
          <a:xfrm>
            <a:off x="2418520" y="2416959"/>
            <a:ext cx="625152" cy="360040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dirty="0" smtClean="0"/>
              <a:t>600</a:t>
            </a:r>
            <a:endParaRPr lang="he-IL" sz="600" dirty="0"/>
          </a:p>
        </p:txBody>
      </p:sp>
      <p:sp>
        <p:nvSpPr>
          <p:cNvPr id="31" name="Oval 30"/>
          <p:cNvSpPr/>
          <p:nvPr/>
        </p:nvSpPr>
        <p:spPr>
          <a:xfrm>
            <a:off x="2418520" y="4082591"/>
            <a:ext cx="625152" cy="360040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dirty="0" smtClean="0"/>
              <a:t>800</a:t>
            </a:r>
            <a:endParaRPr lang="he-IL" sz="600" dirty="0"/>
          </a:p>
        </p:txBody>
      </p:sp>
      <p:sp>
        <p:nvSpPr>
          <p:cNvPr id="17" name="TextBox 16"/>
          <p:cNvSpPr txBox="1"/>
          <p:nvPr/>
        </p:nvSpPr>
        <p:spPr>
          <a:xfrm>
            <a:off x="6881936" y="2872681"/>
            <a:ext cx="576064" cy="1569660"/>
          </a:xfrm>
          <a:prstGeom prst="rect">
            <a:avLst/>
          </a:prstGeom>
          <a:solidFill>
            <a:srgbClr val="92D050"/>
          </a:solidFill>
        </p:spPr>
        <p:txBody>
          <a:bodyPr wrap="square" rtlCol="1">
            <a:spAutoFit/>
          </a:bodyPr>
          <a:lstStyle/>
          <a:p>
            <a:r>
              <a:rPr lang="en-US" sz="2400" dirty="0" smtClean="0"/>
              <a:t>.</a:t>
            </a:r>
          </a:p>
          <a:p>
            <a:r>
              <a:rPr lang="en-US" sz="2400" dirty="0" smtClean="0"/>
              <a:t>.</a:t>
            </a:r>
          </a:p>
          <a:p>
            <a:r>
              <a:rPr lang="en-US" sz="2400" dirty="0" smtClean="0"/>
              <a:t>.</a:t>
            </a:r>
          </a:p>
          <a:p>
            <a:r>
              <a:rPr lang="en-US" sz="2400" dirty="0"/>
              <a:t>.</a:t>
            </a:r>
            <a:endParaRPr lang="he-IL" sz="2400" dirty="0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620" y="2176024"/>
            <a:ext cx="3581400" cy="254317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1" name="Group 20"/>
          <p:cNvGrpSpPr/>
          <p:nvPr/>
        </p:nvGrpSpPr>
        <p:grpSpPr>
          <a:xfrm>
            <a:off x="6818586" y="167160"/>
            <a:ext cx="1996335" cy="927823"/>
            <a:chOff x="1202146" y="1826297"/>
            <a:chExt cx="6207129" cy="3555697"/>
          </a:xfrm>
        </p:grpSpPr>
        <p:sp>
          <p:nvSpPr>
            <p:cNvPr id="22" name="Rectangle 21"/>
            <p:cNvSpPr/>
            <p:nvPr/>
          </p:nvSpPr>
          <p:spPr>
            <a:xfrm>
              <a:off x="1267443" y="2153101"/>
              <a:ext cx="5270019" cy="2882335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" name="TextBox 22"/>
            <p:cNvSpPr txBox="1"/>
            <p:nvPr/>
          </p:nvSpPr>
          <p:spPr>
            <a:xfrm rot="16200000">
              <a:off x="834463" y="3983028"/>
              <a:ext cx="1213843" cy="47847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WBM</a:t>
              </a:r>
              <a:endParaRPr lang="he-IL" sz="14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970447" y="3429008"/>
              <a:ext cx="1879384" cy="76667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700" dirty="0" smtClean="0"/>
                <a:t>Biliniar</a:t>
              </a:r>
              <a:endParaRPr lang="en-US" sz="1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78143" y="3401511"/>
              <a:ext cx="1793558" cy="70769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600" dirty="0" smtClean="0"/>
                <a:t>Addr_calc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009214" y="4445690"/>
              <a:ext cx="906602" cy="589745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WBS</a:t>
              </a:r>
              <a:endParaRPr lang="he-IL" sz="800" dirty="0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4896204" y="1826297"/>
              <a:ext cx="2513071" cy="65360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600" dirty="0" smtClean="0"/>
                <a:t>Image Manipulation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486045" y="4556348"/>
              <a:ext cx="1937253" cy="8256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>
                  <a:solidFill>
                    <a:schemeClr val="tx1"/>
                  </a:solidFill>
                </a:rPr>
                <a:t>registers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915815" y="2420890"/>
              <a:ext cx="1937576" cy="8256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/>
                <a:t>manager</a:t>
              </a:r>
              <a:endParaRPr lang="he-IL" sz="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21142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xit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6" grpId="0" animBg="1"/>
      <p:bldP spid="16" grpId="1" animBg="1"/>
      <p:bldP spid="16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3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17" grpId="0" animBg="1"/>
      <p:bldP spid="17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5050904" cy="1143000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Addr. Calc. </a:t>
            </a:r>
            <a:r>
              <a:rPr lang="en-US" sz="4400" dirty="0" smtClean="0"/>
              <a:t>–</a:t>
            </a:r>
            <a:br>
              <a:rPr lang="en-US" sz="4400" dirty="0" smtClean="0"/>
            </a:br>
            <a:r>
              <a:rPr lang="en-US" sz="4400" dirty="0" smtClean="0"/>
              <a:t>Testing with Matlab</a:t>
            </a:r>
            <a:endParaRPr lang="he-IL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28" y="1501167"/>
            <a:ext cx="2207829" cy="156779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 descr="http://www.google.co.il/url?source=imglanding&amp;ct=img&amp;q=http://www.3deducators.com/images/IT/MATLAB-1.jpg&amp;sa=X&amp;ei=g8yTUI_ADMvS4QTG_oGQAg&amp;ved=0CAoQ8wc&amp;usg=AFQjCNFKtJRBTA8PqQClkMtZF38FTxaUD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473431"/>
            <a:ext cx="1891672" cy="189167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5" name="Right Arrow 4"/>
          <p:cNvSpPr/>
          <p:nvPr/>
        </p:nvSpPr>
        <p:spPr>
          <a:xfrm>
            <a:off x="2550357" y="3364621"/>
            <a:ext cx="1080120" cy="295661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8197" name="Picture 5" descr="P:\image-rotation-technion-ee\Matlab\Address Calc Test\lena12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13" y="3928467"/>
            <a:ext cx="1299587" cy="173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lus 5"/>
          <p:cNvSpPr/>
          <p:nvPr/>
        </p:nvSpPr>
        <p:spPr>
          <a:xfrm>
            <a:off x="1187624" y="3364621"/>
            <a:ext cx="504056" cy="424419"/>
          </a:xfrm>
          <a:prstGeom prst="mathPlu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ight Arrow 9"/>
          <p:cNvSpPr/>
          <p:nvPr/>
        </p:nvSpPr>
        <p:spPr>
          <a:xfrm>
            <a:off x="5940152" y="3429000"/>
            <a:ext cx="1080120" cy="295661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2152842"/>
            <a:ext cx="2076450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2411760" y="5373216"/>
            <a:ext cx="1152128" cy="86409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r>
              <a:rPr lang="en-US" sz="900" dirty="0"/>
              <a:t>Zoom=x4</a:t>
            </a:r>
          </a:p>
          <a:p>
            <a:r>
              <a:rPr lang="en-US" sz="900" dirty="0"/>
              <a:t>Angle =60 deg</a:t>
            </a:r>
          </a:p>
          <a:p>
            <a:r>
              <a:rPr lang="en-US" sz="900" dirty="0"/>
              <a:t>X Start =30</a:t>
            </a:r>
          </a:p>
          <a:p>
            <a:r>
              <a:rPr lang="en-US" sz="900" dirty="0"/>
              <a:t>Y Start =29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088615" y="112834"/>
            <a:ext cx="1996335" cy="927823"/>
            <a:chOff x="1202146" y="1826297"/>
            <a:chExt cx="6207129" cy="3555697"/>
          </a:xfrm>
        </p:grpSpPr>
        <p:sp>
          <p:nvSpPr>
            <p:cNvPr id="13" name="Rectangle 12"/>
            <p:cNvSpPr/>
            <p:nvPr/>
          </p:nvSpPr>
          <p:spPr>
            <a:xfrm>
              <a:off x="1267443" y="2153101"/>
              <a:ext cx="5270019" cy="2882335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834463" y="3983028"/>
              <a:ext cx="1213843" cy="47847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WBM</a:t>
              </a:r>
              <a:endParaRPr lang="he-IL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70447" y="3429008"/>
              <a:ext cx="1879384" cy="76667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700" dirty="0" smtClean="0"/>
                <a:t>Biliniar</a:t>
              </a:r>
              <a:endParaRPr lang="en-US" sz="14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78143" y="3401511"/>
              <a:ext cx="1793558" cy="70769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600" dirty="0" smtClean="0"/>
                <a:t>Addr_calc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009214" y="4445690"/>
              <a:ext cx="906602" cy="589745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WBS</a:t>
              </a:r>
              <a:endParaRPr lang="he-IL" sz="800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896204" y="1826297"/>
              <a:ext cx="2513071" cy="65360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600" dirty="0" smtClean="0"/>
                <a:t>Image Manipulation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486045" y="4556348"/>
              <a:ext cx="1937253" cy="8256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>
                  <a:solidFill>
                    <a:schemeClr val="tx1"/>
                  </a:solidFill>
                </a:rPr>
                <a:t>registers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15815" y="2420890"/>
              <a:ext cx="1937576" cy="8256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/>
                <a:t>manager</a:t>
              </a:r>
              <a:endParaRPr lang="he-IL" sz="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41562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sz="4000" dirty="0"/>
              <a:t>Addr. Calc. –</a:t>
            </a:r>
            <a:br>
              <a:rPr lang="en-US" sz="4000" dirty="0"/>
            </a:br>
            <a:r>
              <a:rPr lang="he-IL" sz="4000" dirty="0" smtClean="0"/>
              <a:t> </a:t>
            </a:r>
            <a:r>
              <a:rPr lang="en-US" sz="4000" dirty="0" smtClean="0"/>
              <a:t>Various Test Results (1)</a:t>
            </a:r>
            <a:endParaRPr lang="he-IL" dirty="0"/>
          </a:p>
        </p:txBody>
      </p:sp>
      <p:grpSp>
        <p:nvGrpSpPr>
          <p:cNvPr id="4" name="Group 3"/>
          <p:cNvGrpSpPr/>
          <p:nvPr/>
        </p:nvGrpSpPr>
        <p:grpSpPr>
          <a:xfrm>
            <a:off x="7020272" y="196921"/>
            <a:ext cx="1996335" cy="927823"/>
            <a:chOff x="1202146" y="1826297"/>
            <a:chExt cx="6207129" cy="3555697"/>
          </a:xfrm>
        </p:grpSpPr>
        <p:sp>
          <p:nvSpPr>
            <p:cNvPr id="5" name="Rectangle 4"/>
            <p:cNvSpPr/>
            <p:nvPr/>
          </p:nvSpPr>
          <p:spPr>
            <a:xfrm>
              <a:off x="1267443" y="2153101"/>
              <a:ext cx="5270019" cy="2882335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TextBox 5"/>
            <p:cNvSpPr txBox="1"/>
            <p:nvPr/>
          </p:nvSpPr>
          <p:spPr>
            <a:xfrm rot="16200000">
              <a:off x="834463" y="3983028"/>
              <a:ext cx="1213843" cy="47847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WBM</a:t>
              </a:r>
              <a:endParaRPr lang="he-IL" sz="1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70447" y="3429008"/>
              <a:ext cx="1879384" cy="76667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700" dirty="0" smtClean="0"/>
                <a:t>Biliniar</a:t>
              </a:r>
              <a:endParaRPr lang="en-US" sz="1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78143" y="3401511"/>
              <a:ext cx="1793558" cy="70769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600" dirty="0" smtClean="0"/>
                <a:t>Addr_calc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09214" y="4445690"/>
              <a:ext cx="906602" cy="589745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WBS</a:t>
              </a:r>
              <a:endParaRPr lang="he-IL" sz="8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896204" y="1826297"/>
              <a:ext cx="2513071" cy="65360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600" dirty="0" smtClean="0"/>
                <a:t>Image Manipulation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86045" y="4556348"/>
              <a:ext cx="1937253" cy="8256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>
                  <a:solidFill>
                    <a:schemeClr val="tx1"/>
                  </a:solidFill>
                </a:rPr>
                <a:t>registers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15815" y="2420890"/>
              <a:ext cx="1937576" cy="8256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/>
                <a:t>manager</a:t>
              </a:r>
              <a:endParaRPr lang="he-IL" sz="600" dirty="0"/>
            </a:p>
          </p:txBody>
        </p:sp>
      </p:grpSp>
      <p:pic>
        <p:nvPicPr>
          <p:cNvPr id="12293" name="Picture 5" descr="P:\image-rotation-technion-ee\Matlab\Address Calc Test\test_addr_calc_output_results\crop10_zoom1_angle6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8" y="1428750"/>
            <a:ext cx="5343525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948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sz="4000" dirty="0"/>
              <a:t>Addr. Calc. –</a:t>
            </a:r>
            <a:br>
              <a:rPr lang="en-US" sz="4000" dirty="0"/>
            </a:br>
            <a:r>
              <a:rPr lang="en-US" sz="4000" dirty="0" smtClean="0"/>
              <a:t>Various Test Results(2)</a:t>
            </a:r>
            <a:endParaRPr lang="he-IL" dirty="0"/>
          </a:p>
        </p:txBody>
      </p:sp>
      <p:grpSp>
        <p:nvGrpSpPr>
          <p:cNvPr id="4" name="Group 3"/>
          <p:cNvGrpSpPr/>
          <p:nvPr/>
        </p:nvGrpSpPr>
        <p:grpSpPr>
          <a:xfrm>
            <a:off x="7020272" y="196921"/>
            <a:ext cx="1996335" cy="927823"/>
            <a:chOff x="1202146" y="1826297"/>
            <a:chExt cx="6207129" cy="3555697"/>
          </a:xfrm>
        </p:grpSpPr>
        <p:sp>
          <p:nvSpPr>
            <p:cNvPr id="5" name="Rectangle 4"/>
            <p:cNvSpPr/>
            <p:nvPr/>
          </p:nvSpPr>
          <p:spPr>
            <a:xfrm>
              <a:off x="1267443" y="2153101"/>
              <a:ext cx="5270019" cy="2882335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TextBox 5"/>
            <p:cNvSpPr txBox="1"/>
            <p:nvPr/>
          </p:nvSpPr>
          <p:spPr>
            <a:xfrm rot="16200000">
              <a:off x="834463" y="3983028"/>
              <a:ext cx="1213843" cy="47847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WBM</a:t>
              </a:r>
              <a:endParaRPr lang="he-IL" sz="1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70447" y="3429008"/>
              <a:ext cx="1879384" cy="76667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700" dirty="0" smtClean="0"/>
                <a:t>Biliniar</a:t>
              </a:r>
              <a:endParaRPr lang="en-US" sz="1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78143" y="3401511"/>
              <a:ext cx="1793558" cy="70769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600" dirty="0" smtClean="0"/>
                <a:t>Addr_calc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09214" y="4445690"/>
              <a:ext cx="906602" cy="589745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WBS</a:t>
              </a:r>
              <a:endParaRPr lang="he-IL" sz="8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896204" y="1826297"/>
              <a:ext cx="2513071" cy="65360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600" dirty="0" smtClean="0"/>
                <a:t>Image Manipulation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86045" y="4556348"/>
              <a:ext cx="1937253" cy="8256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>
                  <a:solidFill>
                    <a:schemeClr val="tx1"/>
                  </a:solidFill>
                </a:rPr>
                <a:t>registers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15815" y="2420890"/>
              <a:ext cx="1937576" cy="8256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/>
                <a:t>manager</a:t>
              </a:r>
              <a:endParaRPr lang="he-IL" sz="600" dirty="0"/>
            </a:p>
          </p:txBody>
        </p:sp>
      </p:grpSp>
      <p:pic>
        <p:nvPicPr>
          <p:cNvPr id="13315" name="Picture 3" descr="P:\image-rotation-technion-ee\Matlab\Address Calc Test\test_addr_calc_output_results\crop10_zoom4_angle4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8" y="1428750"/>
            <a:ext cx="5343525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40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sz="4000" dirty="0"/>
              <a:t>Addr. Calc. –</a:t>
            </a:r>
            <a:br>
              <a:rPr lang="en-US" sz="4000" dirty="0"/>
            </a:br>
            <a:r>
              <a:rPr lang="en-US" sz="4000" dirty="0" smtClean="0"/>
              <a:t>Various Test Results(3)</a:t>
            </a:r>
            <a:endParaRPr lang="he-IL" dirty="0"/>
          </a:p>
        </p:txBody>
      </p:sp>
      <p:grpSp>
        <p:nvGrpSpPr>
          <p:cNvPr id="4" name="Group 3"/>
          <p:cNvGrpSpPr/>
          <p:nvPr/>
        </p:nvGrpSpPr>
        <p:grpSpPr>
          <a:xfrm>
            <a:off x="7020272" y="196921"/>
            <a:ext cx="1996335" cy="927823"/>
            <a:chOff x="1202146" y="1826297"/>
            <a:chExt cx="6207129" cy="3555697"/>
          </a:xfrm>
        </p:grpSpPr>
        <p:sp>
          <p:nvSpPr>
            <p:cNvPr id="5" name="Rectangle 4"/>
            <p:cNvSpPr/>
            <p:nvPr/>
          </p:nvSpPr>
          <p:spPr>
            <a:xfrm>
              <a:off x="1267443" y="2153101"/>
              <a:ext cx="5270019" cy="2882335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TextBox 5"/>
            <p:cNvSpPr txBox="1"/>
            <p:nvPr/>
          </p:nvSpPr>
          <p:spPr>
            <a:xfrm rot="16200000">
              <a:off x="834463" y="3983028"/>
              <a:ext cx="1213843" cy="47847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WBM</a:t>
              </a:r>
              <a:endParaRPr lang="he-IL" sz="1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70447" y="3429008"/>
              <a:ext cx="1879384" cy="76667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700" dirty="0" smtClean="0"/>
                <a:t>Biliniar</a:t>
              </a:r>
              <a:endParaRPr lang="en-US" sz="1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78143" y="3401511"/>
              <a:ext cx="1793558" cy="70769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600" dirty="0" smtClean="0"/>
                <a:t>Addr_calc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09214" y="4445690"/>
              <a:ext cx="906602" cy="589745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WBS</a:t>
              </a:r>
              <a:endParaRPr lang="he-IL" sz="8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896204" y="1826297"/>
              <a:ext cx="2513071" cy="65360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600" dirty="0" smtClean="0"/>
                <a:t>Image Manipulation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86045" y="4556348"/>
              <a:ext cx="1937253" cy="8256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>
                  <a:solidFill>
                    <a:schemeClr val="tx1"/>
                  </a:solidFill>
                </a:rPr>
                <a:t>registers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15815" y="2420890"/>
              <a:ext cx="1937576" cy="8256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/>
                <a:t>manager</a:t>
              </a:r>
              <a:endParaRPr lang="he-IL" sz="600" dirty="0"/>
            </a:p>
          </p:txBody>
        </p:sp>
      </p:grpSp>
      <p:pic>
        <p:nvPicPr>
          <p:cNvPr id="14339" name="Picture 3" descr="P:\image-rotation-technion-ee\Matlab\Address Calc Test\test_addr_calc_output_results\crop29_zoom1_angle3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8" y="1428750"/>
            <a:ext cx="5343525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40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sz="4000" dirty="0"/>
              <a:t>Addr. Calc. –</a:t>
            </a:r>
            <a:br>
              <a:rPr lang="en-US" sz="4000" dirty="0"/>
            </a:br>
            <a:r>
              <a:rPr lang="en-US" sz="4000" dirty="0" smtClean="0"/>
              <a:t>Various Test Results(4)</a:t>
            </a:r>
            <a:endParaRPr lang="he-IL" dirty="0"/>
          </a:p>
        </p:txBody>
      </p:sp>
      <p:grpSp>
        <p:nvGrpSpPr>
          <p:cNvPr id="4" name="Group 3"/>
          <p:cNvGrpSpPr/>
          <p:nvPr/>
        </p:nvGrpSpPr>
        <p:grpSpPr>
          <a:xfrm>
            <a:off x="7020272" y="196921"/>
            <a:ext cx="1996335" cy="927823"/>
            <a:chOff x="1202146" y="1826297"/>
            <a:chExt cx="6207129" cy="3555697"/>
          </a:xfrm>
        </p:grpSpPr>
        <p:sp>
          <p:nvSpPr>
            <p:cNvPr id="5" name="Rectangle 4"/>
            <p:cNvSpPr/>
            <p:nvPr/>
          </p:nvSpPr>
          <p:spPr>
            <a:xfrm>
              <a:off x="1267443" y="2153101"/>
              <a:ext cx="5270019" cy="2882335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TextBox 5"/>
            <p:cNvSpPr txBox="1"/>
            <p:nvPr/>
          </p:nvSpPr>
          <p:spPr>
            <a:xfrm rot="16200000">
              <a:off x="834463" y="3983028"/>
              <a:ext cx="1213843" cy="47847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WBM</a:t>
              </a:r>
              <a:endParaRPr lang="he-IL" sz="1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70447" y="3429008"/>
              <a:ext cx="1879384" cy="76667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700" dirty="0" smtClean="0"/>
                <a:t>Biliniar</a:t>
              </a:r>
              <a:endParaRPr lang="en-US" sz="1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78143" y="3401511"/>
              <a:ext cx="1793558" cy="70769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600" dirty="0" smtClean="0"/>
                <a:t>Addr_calc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09214" y="4445690"/>
              <a:ext cx="906602" cy="589745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WBS</a:t>
              </a:r>
              <a:endParaRPr lang="he-IL" sz="8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896204" y="1826297"/>
              <a:ext cx="2513071" cy="65360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600" dirty="0" smtClean="0"/>
                <a:t>Image Manipulation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86045" y="4556348"/>
              <a:ext cx="1937253" cy="8256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>
                  <a:solidFill>
                    <a:schemeClr val="tx1"/>
                  </a:solidFill>
                </a:rPr>
                <a:t>registers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15815" y="2420890"/>
              <a:ext cx="1937576" cy="8256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/>
                <a:t>manager</a:t>
              </a:r>
              <a:endParaRPr lang="he-IL" sz="600" dirty="0"/>
            </a:p>
          </p:txBody>
        </p:sp>
      </p:grpSp>
      <p:pic>
        <p:nvPicPr>
          <p:cNvPr id="15363" name="Picture 3" descr="P:\image-rotation-technion-ee\Matlab\Address Calc Test\test_addr_calc_output_results\crop29_zoom16_angle25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8" y="1428750"/>
            <a:ext cx="5343525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40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algn="l" rtl="0"/>
            <a:r>
              <a:rPr lang="en-US" dirty="0" smtClean="0"/>
              <a:t>Many military and civilian application use image manipulation as an integral part of their function </a:t>
            </a:r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endParaRPr lang="he-IL" dirty="0"/>
          </a:p>
        </p:txBody>
      </p:sp>
      <p:pic>
        <p:nvPicPr>
          <p:cNvPr id="4" name="Picture 3" descr="Picture1.png"/>
          <p:cNvPicPr/>
          <p:nvPr/>
        </p:nvPicPr>
        <p:blipFill rotWithShape="1">
          <a:blip r:embed="rId3"/>
          <a:srcRect t="15240" r="62293"/>
          <a:stretch/>
        </p:blipFill>
        <p:spPr>
          <a:xfrm>
            <a:off x="533400" y="2819400"/>
            <a:ext cx="4234218" cy="3505200"/>
          </a:xfrm>
          <a:prstGeom prst="rect">
            <a:avLst/>
          </a:prstGeom>
        </p:spPr>
      </p:pic>
      <p:pic>
        <p:nvPicPr>
          <p:cNvPr id="7" name="Picture 6" descr="Picture2.png"/>
          <p:cNvPicPr/>
          <p:nvPr/>
        </p:nvPicPr>
        <p:blipFill rotWithShape="1">
          <a:blip r:embed="rId4"/>
          <a:srcRect l="61722"/>
          <a:stretch/>
        </p:blipFill>
        <p:spPr>
          <a:xfrm>
            <a:off x="152400" y="3124200"/>
            <a:ext cx="4305300" cy="3505200"/>
          </a:xfrm>
          <a:prstGeom prst="rect">
            <a:avLst/>
          </a:prstGeom>
        </p:spPr>
      </p:pic>
      <p:pic>
        <p:nvPicPr>
          <p:cNvPr id="1026" name="Picture 2" descr="C:\Users\D05111\Downloads\Elbit-Helmet-CV-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67000"/>
            <a:ext cx="4719055" cy="330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29200" y="2819400"/>
            <a:ext cx="32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Helmet </a:t>
            </a:r>
            <a:r>
              <a:rPr lang="en-US" dirty="0"/>
              <a:t>mounted displays</a:t>
            </a:r>
            <a:endParaRPr lang="he-IL" dirty="0"/>
          </a:p>
        </p:txBody>
      </p:sp>
      <p:sp>
        <p:nvSpPr>
          <p:cNvPr id="9" name="TextBox 8"/>
          <p:cNvSpPr txBox="1"/>
          <p:nvPr/>
        </p:nvSpPr>
        <p:spPr>
          <a:xfrm>
            <a:off x="5029200" y="3201575"/>
            <a:ext cx="32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Medical procedures</a:t>
            </a:r>
            <a:endParaRPr lang="he-IL" dirty="0"/>
          </a:p>
        </p:txBody>
      </p:sp>
      <p:sp>
        <p:nvSpPr>
          <p:cNvPr id="10" name="TextBox 9"/>
          <p:cNvSpPr txBox="1"/>
          <p:nvPr/>
        </p:nvSpPr>
        <p:spPr>
          <a:xfrm>
            <a:off x="5029200" y="3570907"/>
            <a:ext cx="32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Army surveillance gear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5320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9" grpId="0"/>
      <p:bldP spid="9" grpId="1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sz="4000" dirty="0"/>
              <a:t>Addr. Calc. –</a:t>
            </a:r>
            <a:br>
              <a:rPr lang="en-US" sz="4000" dirty="0"/>
            </a:br>
            <a:r>
              <a:rPr lang="en-US" sz="4000" dirty="0" smtClean="0"/>
              <a:t>Various Test Results(5)</a:t>
            </a:r>
            <a:endParaRPr lang="he-IL" dirty="0"/>
          </a:p>
        </p:txBody>
      </p:sp>
      <p:grpSp>
        <p:nvGrpSpPr>
          <p:cNvPr id="4" name="Group 3"/>
          <p:cNvGrpSpPr/>
          <p:nvPr/>
        </p:nvGrpSpPr>
        <p:grpSpPr>
          <a:xfrm>
            <a:off x="7020272" y="196921"/>
            <a:ext cx="1996335" cy="927823"/>
            <a:chOff x="1202146" y="1826297"/>
            <a:chExt cx="6207129" cy="3555697"/>
          </a:xfrm>
        </p:grpSpPr>
        <p:sp>
          <p:nvSpPr>
            <p:cNvPr id="5" name="Rectangle 4"/>
            <p:cNvSpPr/>
            <p:nvPr/>
          </p:nvSpPr>
          <p:spPr>
            <a:xfrm>
              <a:off x="1267443" y="2153101"/>
              <a:ext cx="5270019" cy="2882335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TextBox 5"/>
            <p:cNvSpPr txBox="1"/>
            <p:nvPr/>
          </p:nvSpPr>
          <p:spPr>
            <a:xfrm rot="16200000">
              <a:off x="834463" y="3983028"/>
              <a:ext cx="1213843" cy="47847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WBM</a:t>
              </a:r>
              <a:endParaRPr lang="he-IL" sz="1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70447" y="3429008"/>
              <a:ext cx="1879384" cy="76667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700" dirty="0" smtClean="0"/>
                <a:t>Biliniar</a:t>
              </a:r>
              <a:endParaRPr lang="en-US" sz="1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78143" y="3401511"/>
              <a:ext cx="1793558" cy="70769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600" dirty="0" smtClean="0"/>
                <a:t>Addr_calc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09214" y="4445690"/>
              <a:ext cx="906602" cy="589745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WBS</a:t>
              </a:r>
              <a:endParaRPr lang="he-IL" sz="8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896204" y="1826297"/>
              <a:ext cx="2513071" cy="65360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600" dirty="0" smtClean="0"/>
                <a:t>Image Manipulation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86045" y="4556348"/>
              <a:ext cx="1937253" cy="8256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>
                  <a:solidFill>
                    <a:schemeClr val="tx1"/>
                  </a:solidFill>
                </a:rPr>
                <a:t>registers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15815" y="2420890"/>
              <a:ext cx="1937576" cy="8256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/>
                <a:t>manager</a:t>
              </a:r>
              <a:endParaRPr lang="he-IL" sz="600" dirty="0"/>
            </a:p>
          </p:txBody>
        </p:sp>
      </p:grpSp>
      <p:pic>
        <p:nvPicPr>
          <p:cNvPr id="16386" name="Picture 2" descr="P:\image-rotation-technion-ee\Matlab\Address Calc Test\test_addr_calc_output_results\crop40_zoom2_angle9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8" y="1428750"/>
            <a:ext cx="5343525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68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rtl="0"/>
            <a:r>
              <a:rPr lang="en-US" dirty="0" smtClean="0"/>
              <a:t>Bilinear Interpolator</a:t>
            </a:r>
            <a:endParaRPr lang="he-IL" dirty="0"/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666523"/>
          </a:xfrm>
        </p:spPr>
        <p:txBody>
          <a:bodyPr>
            <a:normAutofit/>
          </a:bodyPr>
          <a:lstStyle/>
          <a:p>
            <a:pPr algn="l" rtl="0"/>
            <a:r>
              <a:rPr lang="en-US" sz="2300" dirty="0"/>
              <a:t>Main Goal  </a:t>
            </a:r>
            <a:r>
              <a:rPr lang="en-US" sz="2300" dirty="0" smtClean="0"/>
              <a:t>– Calculates </a:t>
            </a:r>
            <a:r>
              <a:rPr lang="en-US" sz="2300" dirty="0"/>
              <a:t>the mean average of 4 given gray-scale values</a:t>
            </a:r>
            <a:r>
              <a:rPr lang="en-US" sz="2300" dirty="0" smtClean="0"/>
              <a:t>.</a:t>
            </a:r>
          </a:p>
          <a:p>
            <a:pPr algn="l" rtl="0"/>
            <a:r>
              <a:rPr lang="en-US" sz="2300" dirty="0" smtClean="0"/>
              <a:t>Formula – </a:t>
            </a:r>
          </a:p>
          <a:p>
            <a:pPr lvl="1" algn="l" rtl="0"/>
            <a:endParaRPr lang="en-US" dirty="0"/>
          </a:p>
          <a:p>
            <a:pPr marL="393192" lvl="1" indent="0" algn="l" rtl="0">
              <a:buNone/>
            </a:pPr>
            <a:endParaRPr lang="en-US" dirty="0"/>
          </a:p>
          <a:p>
            <a:pPr algn="l" rtl="0"/>
            <a:r>
              <a:rPr lang="en-US" sz="2300" dirty="0" smtClean="0"/>
              <a:t>Inputs</a:t>
            </a:r>
          </a:p>
          <a:p>
            <a:pPr lvl="1" algn="l" rtl="0"/>
            <a:r>
              <a:rPr lang="en-US" dirty="0" smtClean="0"/>
              <a:t>4 pixels, 8bit grey scale</a:t>
            </a:r>
          </a:p>
          <a:p>
            <a:pPr lvl="1" algn="l" rtl="0"/>
            <a:r>
              <a:rPr lang="en-US" dirty="0" smtClean="0"/>
              <a:t>Weight fraction (row/col)</a:t>
            </a:r>
          </a:p>
          <a:p>
            <a:pPr algn="l" rtl="0"/>
            <a:r>
              <a:rPr lang="en-US" sz="2300" dirty="0" smtClean="0"/>
              <a:t>Outputs</a:t>
            </a:r>
          </a:p>
          <a:p>
            <a:pPr lvl="1" algn="l" rtl="0"/>
            <a:r>
              <a:rPr lang="en-US" dirty="0" smtClean="0"/>
              <a:t>Result pixel (the mean average of the input)</a:t>
            </a:r>
          </a:p>
          <a:p>
            <a:pPr lvl="1" algn="l" rtl="0"/>
            <a:r>
              <a:rPr lang="en-US" dirty="0" smtClean="0"/>
              <a:t>Valid signal</a:t>
            </a:r>
          </a:p>
          <a:p>
            <a:pPr lvl="1" algn="l" rtl="0"/>
            <a:endParaRPr lang="en-US" dirty="0"/>
          </a:p>
          <a:p>
            <a:pPr lvl="1" algn="l" rtl="0"/>
            <a:endParaRPr lang="en-US" dirty="0"/>
          </a:p>
          <a:p>
            <a:pPr algn="l" rtl="0"/>
            <a:endParaRPr lang="he-IL"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372200" y="2204864"/>
            <a:ext cx="2218055" cy="1430020"/>
          </a:xfrm>
          <a:prstGeom prst="rect">
            <a:avLst/>
          </a:prstGeom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0275287"/>
              </p:ext>
            </p:extLst>
          </p:nvPr>
        </p:nvGraphicFramePr>
        <p:xfrm>
          <a:off x="2483768" y="2199794"/>
          <a:ext cx="3571597" cy="864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3" name="Equation" r:id="rId4" imgW="3149280" imgH="761760" progId="Equation.DSMT4">
                  <p:embed/>
                </p:oleObj>
              </mc:Choice>
              <mc:Fallback>
                <p:oleObj name="Equation" r:id="rId4" imgW="3149280" imgH="76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83768" y="2199794"/>
                        <a:ext cx="3571597" cy="8640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7109616" y="198110"/>
            <a:ext cx="1694942" cy="752116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TextBox 8"/>
          <p:cNvSpPr txBox="1"/>
          <p:nvPr/>
        </p:nvSpPr>
        <p:spPr>
          <a:xfrm rot="16200000">
            <a:off x="7007189" y="661094"/>
            <a:ext cx="316740" cy="15388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400" dirty="0" smtClean="0"/>
              <a:t>WBM</a:t>
            </a:r>
            <a:endParaRPr lang="he-IL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7978955" y="531045"/>
            <a:ext cx="604447" cy="20005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700" dirty="0" smtClean="0"/>
              <a:t>Biliniar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7306029" y="523870"/>
            <a:ext cx="576844" cy="18466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600" dirty="0" smtClean="0"/>
              <a:t>Addr_calc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48184" y="796338"/>
            <a:ext cx="291581" cy="153888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400" dirty="0" smtClean="0"/>
              <a:t>WBS</a:t>
            </a:r>
            <a:endParaRPr lang="he-IL" sz="800" dirty="0"/>
          </a:p>
        </p:txBody>
      </p:sp>
      <p:sp>
        <p:nvSpPr>
          <p:cNvPr id="13" name="Rounded Rectangle 12"/>
          <p:cNvSpPr/>
          <p:nvPr/>
        </p:nvSpPr>
        <p:spPr>
          <a:xfrm>
            <a:off x="8276697" y="112834"/>
            <a:ext cx="808253" cy="17055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600" dirty="0" smtClean="0"/>
              <a:t>Image Manipulation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4782" y="825213"/>
            <a:ext cx="623059" cy="21544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800" dirty="0" smtClean="0">
                <a:solidFill>
                  <a:schemeClr val="tx1"/>
                </a:solidFill>
              </a:rPr>
              <a:t>registers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9765" y="267987"/>
            <a:ext cx="623163" cy="21544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800" dirty="0" smtClean="0"/>
              <a:t>manager</a:t>
            </a:r>
            <a:endParaRPr lang="he-IL" sz="600" dirty="0"/>
          </a:p>
        </p:txBody>
      </p:sp>
    </p:spTree>
    <p:extLst>
      <p:ext uri="{BB962C8B-B14F-4D97-AF65-F5344CB8AC3E}">
        <p14:creationId xmlns:p14="http://schemas.microsoft.com/office/powerpoint/2010/main" val="13194150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6" b="19870"/>
          <a:stretch/>
        </p:blipFill>
        <p:spPr bwMode="auto">
          <a:xfrm>
            <a:off x="554806" y="1200559"/>
            <a:ext cx="8295097" cy="5180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67544" y="53752"/>
            <a:ext cx="8229600" cy="1143000"/>
          </a:xfrm>
        </p:spPr>
        <p:txBody>
          <a:bodyPr>
            <a:normAutofit fontScale="90000"/>
          </a:bodyPr>
          <a:lstStyle/>
          <a:p>
            <a:pPr rtl="0"/>
            <a:r>
              <a:rPr lang="en-US" sz="3600" dirty="0" smtClean="0"/>
              <a:t>Bilinear</a:t>
            </a:r>
            <a:r>
              <a:rPr lang="en-US" dirty="0" smtClean="0"/>
              <a:t> </a:t>
            </a:r>
            <a:r>
              <a:rPr lang="en-US" sz="3600" dirty="0" smtClean="0"/>
              <a:t>Interpolator –</a:t>
            </a:r>
            <a:br>
              <a:rPr lang="en-US" sz="3600" dirty="0" smtClean="0"/>
            </a:br>
            <a:r>
              <a:rPr lang="en-US" sz="3600" dirty="0" smtClean="0"/>
              <a:t>µ</a:t>
            </a:r>
            <a:r>
              <a:rPr lang="en-US" sz="3600" dirty="0" err="1" smtClean="0"/>
              <a:t>Architucture</a:t>
            </a:r>
            <a:endParaRPr lang="he-IL" dirty="0"/>
          </a:p>
        </p:txBody>
      </p:sp>
      <p:grpSp>
        <p:nvGrpSpPr>
          <p:cNvPr id="5" name="Group 4"/>
          <p:cNvGrpSpPr/>
          <p:nvPr/>
        </p:nvGrpSpPr>
        <p:grpSpPr>
          <a:xfrm>
            <a:off x="7088615" y="112834"/>
            <a:ext cx="1996335" cy="927823"/>
            <a:chOff x="7088615" y="112834"/>
            <a:chExt cx="1996335" cy="927823"/>
          </a:xfrm>
        </p:grpSpPr>
        <p:sp>
          <p:nvSpPr>
            <p:cNvPr id="6" name="Rectangle 5"/>
            <p:cNvSpPr/>
            <p:nvPr/>
          </p:nvSpPr>
          <p:spPr>
            <a:xfrm>
              <a:off x="7109616" y="198110"/>
              <a:ext cx="1694942" cy="752116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TextBox 6"/>
            <p:cNvSpPr txBox="1"/>
            <p:nvPr/>
          </p:nvSpPr>
          <p:spPr>
            <a:xfrm rot="16200000">
              <a:off x="7007189" y="661094"/>
              <a:ext cx="316740" cy="15388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WBM</a:t>
              </a:r>
              <a:endParaRPr lang="he-IL" sz="1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78955" y="531045"/>
              <a:ext cx="604447" cy="200055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700" dirty="0" smtClean="0"/>
                <a:t>Biliniar</a:t>
              </a:r>
              <a:endParaRPr lang="en-US" sz="14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306029" y="523870"/>
              <a:ext cx="576844" cy="18466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600" dirty="0" smtClean="0"/>
                <a:t>Addr_calc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348184" y="796338"/>
              <a:ext cx="291581" cy="153888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WBS</a:t>
              </a:r>
              <a:endParaRPr lang="he-IL" sz="800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8276697" y="112834"/>
              <a:ext cx="808253" cy="17055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600" dirty="0" smtClean="0"/>
                <a:t>Image Manipulation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144782" y="825213"/>
              <a:ext cx="623059" cy="21544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>
                  <a:solidFill>
                    <a:schemeClr val="tx1"/>
                  </a:solidFill>
                </a:rPr>
                <a:t>registers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639765" y="267987"/>
              <a:ext cx="623163" cy="21544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/>
                <a:t>manager</a:t>
              </a:r>
              <a:endParaRPr lang="he-IL" sz="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8701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83652" y="67606"/>
            <a:ext cx="8229600" cy="1143000"/>
          </a:xfrm>
        </p:spPr>
        <p:txBody>
          <a:bodyPr>
            <a:normAutofit fontScale="90000"/>
          </a:bodyPr>
          <a:lstStyle/>
          <a:p>
            <a:pPr rtl="0"/>
            <a:r>
              <a:rPr lang="en-US" sz="3600" dirty="0" smtClean="0"/>
              <a:t>Bilinear</a:t>
            </a:r>
            <a:r>
              <a:rPr lang="en-US" dirty="0" smtClean="0"/>
              <a:t> </a:t>
            </a:r>
            <a:r>
              <a:rPr lang="en-US" sz="3600" dirty="0" smtClean="0"/>
              <a:t>Interpolator – </a:t>
            </a:r>
            <a:br>
              <a:rPr lang="en-US" sz="3600" dirty="0" smtClean="0"/>
            </a:br>
            <a:r>
              <a:rPr lang="en-US" sz="3600" dirty="0" smtClean="0"/>
              <a:t>Simulation</a:t>
            </a:r>
            <a:endParaRPr lang="he-IL" dirty="0"/>
          </a:p>
        </p:txBody>
      </p:sp>
      <p:pic>
        <p:nvPicPr>
          <p:cNvPr id="5" name="Content Placeholder 4" descr="C:\Users\urizi\Desktop\Capture_bilinear.PNG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0" t="18132" r="2710" b="4470"/>
          <a:stretch/>
        </p:blipFill>
        <p:spPr bwMode="auto">
          <a:xfrm>
            <a:off x="1259632" y="1484784"/>
            <a:ext cx="7653535" cy="388843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6"/>
          <p:cNvSpPr/>
          <p:nvPr/>
        </p:nvSpPr>
        <p:spPr>
          <a:xfrm>
            <a:off x="1619672" y="1988840"/>
            <a:ext cx="1512168" cy="1738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Rounded Rectangle 8"/>
          <p:cNvSpPr/>
          <p:nvPr/>
        </p:nvSpPr>
        <p:spPr>
          <a:xfrm>
            <a:off x="1590936" y="1700858"/>
            <a:ext cx="792088" cy="2880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200" dirty="0" smtClean="0"/>
              <a:t>trigger</a:t>
            </a:r>
            <a:endParaRPr lang="he-IL" sz="1200" dirty="0"/>
          </a:p>
        </p:txBody>
      </p:sp>
      <p:sp>
        <p:nvSpPr>
          <p:cNvPr id="11" name="Rectangle 10"/>
          <p:cNvSpPr/>
          <p:nvPr/>
        </p:nvSpPr>
        <p:spPr>
          <a:xfrm>
            <a:off x="5508104" y="1982670"/>
            <a:ext cx="216024" cy="1800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Rounded Rectangle 11"/>
          <p:cNvSpPr/>
          <p:nvPr/>
        </p:nvSpPr>
        <p:spPr>
          <a:xfrm>
            <a:off x="798848" y="2519958"/>
            <a:ext cx="792088" cy="2880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200" dirty="0" smtClean="0"/>
              <a:t>inputs</a:t>
            </a:r>
            <a:endParaRPr lang="he-IL" sz="1200" dirty="0"/>
          </a:p>
        </p:txBody>
      </p:sp>
      <p:sp>
        <p:nvSpPr>
          <p:cNvPr id="13" name="Rectangle 12"/>
          <p:cNvSpPr/>
          <p:nvPr/>
        </p:nvSpPr>
        <p:spPr>
          <a:xfrm>
            <a:off x="1590936" y="2564904"/>
            <a:ext cx="1540904" cy="8640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Rounded Rectangle 13"/>
          <p:cNvSpPr/>
          <p:nvPr/>
        </p:nvSpPr>
        <p:spPr>
          <a:xfrm>
            <a:off x="402804" y="3645024"/>
            <a:ext cx="792088" cy="2880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200" dirty="0" smtClean="0"/>
              <a:t>Pipeline</a:t>
            </a:r>
            <a:endParaRPr lang="he-IL" sz="1200" dirty="0"/>
          </a:p>
        </p:txBody>
      </p:sp>
      <p:sp>
        <p:nvSpPr>
          <p:cNvPr id="15" name="Rectangle 14"/>
          <p:cNvSpPr/>
          <p:nvPr/>
        </p:nvSpPr>
        <p:spPr>
          <a:xfrm>
            <a:off x="1590936" y="3429000"/>
            <a:ext cx="1828937" cy="15841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419873" y="3573016"/>
            <a:ext cx="2016223" cy="720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419873" y="4005064"/>
            <a:ext cx="2196243" cy="720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419873" y="4509120"/>
            <a:ext cx="2304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419873" y="4725144"/>
            <a:ext cx="24566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419873" y="4945732"/>
            <a:ext cx="2609054" cy="674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5329640" y="2665562"/>
            <a:ext cx="792088" cy="288032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200" b="1" dirty="0" smtClean="0"/>
              <a:t>Results</a:t>
            </a:r>
            <a:endParaRPr lang="he-IL" sz="1200" b="1" dirty="0"/>
          </a:p>
        </p:txBody>
      </p:sp>
      <p:sp>
        <p:nvSpPr>
          <p:cNvPr id="31" name="Rectangle 30"/>
          <p:cNvSpPr/>
          <p:nvPr/>
        </p:nvSpPr>
        <p:spPr>
          <a:xfrm>
            <a:off x="6085284" y="2276872"/>
            <a:ext cx="322920" cy="387102"/>
          </a:xfrm>
          <a:prstGeom prst="rect">
            <a:avLst/>
          </a:prstGeom>
          <a:solidFill>
            <a:srgbClr val="92D050">
              <a:alpha val="32000"/>
            </a:srgbClr>
          </a:solidFill>
          <a:ln w="19050">
            <a:solidFill>
              <a:srgbClr val="00B05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Rounded Rectangle 32"/>
          <p:cNvSpPr/>
          <p:nvPr/>
        </p:nvSpPr>
        <p:spPr>
          <a:xfrm>
            <a:off x="4121950" y="4085456"/>
            <a:ext cx="792088" cy="2880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050" dirty="0" smtClean="0"/>
              <a:t>5 cycles</a:t>
            </a:r>
            <a:endParaRPr lang="he-IL" sz="1050" dirty="0"/>
          </a:p>
        </p:txBody>
      </p:sp>
      <p:sp>
        <p:nvSpPr>
          <p:cNvPr id="37" name="Rectangle 36"/>
          <p:cNvSpPr/>
          <p:nvPr/>
        </p:nvSpPr>
        <p:spPr>
          <a:xfrm>
            <a:off x="6948264" y="2276872"/>
            <a:ext cx="322920" cy="387102"/>
          </a:xfrm>
          <a:prstGeom prst="rect">
            <a:avLst/>
          </a:prstGeom>
          <a:solidFill>
            <a:srgbClr val="92D050">
              <a:alpha val="32000"/>
            </a:srgbClr>
          </a:solidFill>
          <a:ln w="19050">
            <a:solidFill>
              <a:srgbClr val="00B05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8" name="Rectangle 37"/>
          <p:cNvSpPr/>
          <p:nvPr/>
        </p:nvSpPr>
        <p:spPr>
          <a:xfrm>
            <a:off x="7668344" y="2276872"/>
            <a:ext cx="322920" cy="387102"/>
          </a:xfrm>
          <a:prstGeom prst="rect">
            <a:avLst/>
          </a:prstGeom>
          <a:solidFill>
            <a:srgbClr val="92D050">
              <a:alpha val="32000"/>
            </a:srgbClr>
          </a:solidFill>
          <a:ln w="19050">
            <a:solidFill>
              <a:srgbClr val="00B05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9" name="Rectangle 38"/>
          <p:cNvSpPr/>
          <p:nvPr/>
        </p:nvSpPr>
        <p:spPr>
          <a:xfrm>
            <a:off x="8460432" y="2270026"/>
            <a:ext cx="322920" cy="387102"/>
          </a:xfrm>
          <a:prstGeom prst="rect">
            <a:avLst/>
          </a:prstGeom>
          <a:solidFill>
            <a:srgbClr val="92D050">
              <a:alpha val="32000"/>
            </a:srgbClr>
          </a:solidFill>
          <a:ln w="19050">
            <a:solidFill>
              <a:srgbClr val="00B05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42" name="Group 41"/>
          <p:cNvGrpSpPr/>
          <p:nvPr/>
        </p:nvGrpSpPr>
        <p:grpSpPr>
          <a:xfrm>
            <a:off x="3400540" y="1420211"/>
            <a:ext cx="1755204" cy="3773492"/>
            <a:chOff x="421904" y="2873841"/>
            <a:chExt cx="1251148" cy="2979398"/>
          </a:xfrm>
        </p:grpSpPr>
        <p:pic>
          <p:nvPicPr>
            <p:cNvPr id="40" name="Picture 39" descr="C:\Users\urizi\Desktop\Capture_bilinear.PNG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81165" b="17644"/>
            <a:stretch/>
          </p:blipFill>
          <p:spPr bwMode="auto">
            <a:xfrm>
              <a:off x="421904" y="3062961"/>
              <a:ext cx="1251148" cy="27902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451713" y="2873841"/>
              <a:ext cx="1191530" cy="41311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1">
              <a:spAutoFit/>
            </a:bodyPr>
            <a:lstStyle/>
            <a:p>
              <a:r>
                <a:rPr lang="en-US" sz="1400" dirty="0" smtClean="0"/>
                <a:t>Matlab Results for comparison</a:t>
              </a:r>
              <a:endParaRPr lang="he-IL" sz="1400" dirty="0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3449563" y="2040732"/>
            <a:ext cx="748889" cy="387102"/>
          </a:xfrm>
          <a:prstGeom prst="rect">
            <a:avLst/>
          </a:prstGeom>
          <a:solidFill>
            <a:srgbClr val="92D050">
              <a:alpha val="32000"/>
            </a:srgbClr>
          </a:solidFill>
          <a:ln w="19050">
            <a:solidFill>
              <a:srgbClr val="00B05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4" name="Rectangle 43"/>
          <p:cNvSpPr/>
          <p:nvPr/>
        </p:nvSpPr>
        <p:spPr>
          <a:xfrm>
            <a:off x="3504340" y="2760043"/>
            <a:ext cx="748889" cy="387102"/>
          </a:xfrm>
          <a:prstGeom prst="rect">
            <a:avLst/>
          </a:prstGeom>
          <a:solidFill>
            <a:srgbClr val="92D050">
              <a:alpha val="32000"/>
            </a:srgbClr>
          </a:solidFill>
          <a:ln w="19050">
            <a:solidFill>
              <a:srgbClr val="00B05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5" name="Rectangle 44"/>
          <p:cNvSpPr/>
          <p:nvPr/>
        </p:nvSpPr>
        <p:spPr>
          <a:xfrm>
            <a:off x="3449565" y="3573016"/>
            <a:ext cx="748889" cy="387102"/>
          </a:xfrm>
          <a:prstGeom prst="rect">
            <a:avLst/>
          </a:prstGeom>
          <a:solidFill>
            <a:srgbClr val="92D050">
              <a:alpha val="32000"/>
            </a:srgbClr>
          </a:solidFill>
          <a:ln w="19050">
            <a:solidFill>
              <a:srgbClr val="00B05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Rectangle 45"/>
          <p:cNvSpPr/>
          <p:nvPr/>
        </p:nvSpPr>
        <p:spPr>
          <a:xfrm>
            <a:off x="3475763" y="4315569"/>
            <a:ext cx="748889" cy="387102"/>
          </a:xfrm>
          <a:prstGeom prst="rect">
            <a:avLst/>
          </a:prstGeom>
          <a:solidFill>
            <a:srgbClr val="92D050">
              <a:alpha val="32000"/>
            </a:srgbClr>
          </a:solidFill>
          <a:ln w="19050">
            <a:solidFill>
              <a:srgbClr val="00B05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7" name="TextBox 46"/>
          <p:cNvSpPr txBox="1"/>
          <p:nvPr/>
        </p:nvSpPr>
        <p:spPr>
          <a:xfrm>
            <a:off x="683568" y="5517232"/>
            <a:ext cx="7146236" cy="954107"/>
          </a:xfrm>
          <a:prstGeom prst="rect">
            <a:avLst/>
          </a:prstGeom>
          <a:solidFill>
            <a:srgbClr val="92D050"/>
          </a:solidFill>
        </p:spPr>
        <p:txBody>
          <a:bodyPr wrap="square" rtlCol="1">
            <a:spAutoFit/>
          </a:bodyPr>
          <a:lstStyle/>
          <a:p>
            <a:r>
              <a:rPr lang="en-US" sz="2800" b="1" dirty="0"/>
              <a:t>error margin of </a:t>
            </a:r>
            <a:r>
              <a:rPr lang="en-US" sz="2800" b="1" dirty="0" smtClean="0"/>
              <a:t>maximum 4 </a:t>
            </a:r>
            <a:r>
              <a:rPr lang="en-US" sz="2800" b="1" dirty="0"/>
              <a:t>grey scale levels which means </a:t>
            </a:r>
            <a:r>
              <a:rPr lang="en-US" sz="2800" b="1" dirty="0" smtClean="0"/>
              <a:t>1.5% </a:t>
            </a:r>
            <a:r>
              <a:rPr lang="en-US" sz="2800" b="1" dirty="0"/>
              <a:t>in 8 bit </a:t>
            </a:r>
            <a:r>
              <a:rPr lang="en-US" sz="2800" b="1" dirty="0" smtClean="0"/>
              <a:t>image</a:t>
            </a:r>
            <a:endParaRPr lang="he-IL" sz="2800" b="1" dirty="0"/>
          </a:p>
        </p:txBody>
      </p:sp>
      <p:grpSp>
        <p:nvGrpSpPr>
          <p:cNvPr id="48" name="Group 47"/>
          <p:cNvGrpSpPr/>
          <p:nvPr/>
        </p:nvGrpSpPr>
        <p:grpSpPr>
          <a:xfrm>
            <a:off x="6937057" y="56564"/>
            <a:ext cx="1996335" cy="927823"/>
            <a:chOff x="7088615" y="112834"/>
            <a:chExt cx="1996335" cy="927823"/>
          </a:xfrm>
        </p:grpSpPr>
        <p:sp>
          <p:nvSpPr>
            <p:cNvPr id="49" name="Rectangle 48"/>
            <p:cNvSpPr/>
            <p:nvPr/>
          </p:nvSpPr>
          <p:spPr>
            <a:xfrm>
              <a:off x="7109616" y="198110"/>
              <a:ext cx="1694942" cy="752116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0" name="TextBox 49"/>
            <p:cNvSpPr txBox="1"/>
            <p:nvPr/>
          </p:nvSpPr>
          <p:spPr>
            <a:xfrm rot="16200000">
              <a:off x="7007189" y="661094"/>
              <a:ext cx="316740" cy="15388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WBM</a:t>
              </a:r>
              <a:endParaRPr lang="he-IL" sz="14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978955" y="531045"/>
              <a:ext cx="604447" cy="200055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700" dirty="0" smtClean="0"/>
                <a:t>Biliniar</a:t>
              </a:r>
              <a:endParaRPr lang="en-US" sz="14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306029" y="523870"/>
              <a:ext cx="576844" cy="18466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600" dirty="0" smtClean="0"/>
                <a:t>Addr_calc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348184" y="796338"/>
              <a:ext cx="291581" cy="153888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WBS</a:t>
              </a:r>
              <a:endParaRPr lang="he-IL" sz="800" dirty="0"/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8276697" y="112834"/>
              <a:ext cx="808253" cy="17055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600" dirty="0" smtClean="0"/>
                <a:t>Image Manipulation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144782" y="825213"/>
              <a:ext cx="623059" cy="21544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>
                  <a:solidFill>
                    <a:schemeClr val="tx1"/>
                  </a:solidFill>
                </a:rPr>
                <a:t>registers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639765" y="267987"/>
              <a:ext cx="623163" cy="21544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/>
                <a:t>manager</a:t>
              </a:r>
              <a:endParaRPr lang="he-IL" sz="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9786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6" dur="1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9" dur="1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8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1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4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7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30" grpId="0" animBg="1"/>
      <p:bldP spid="31" grpId="0" animBg="1"/>
      <p:bldP spid="33" grpId="0" animBg="1"/>
      <p:bldP spid="33" grpId="1" animBg="1"/>
      <p:bldP spid="37" grpId="0" animBg="1"/>
      <p:bldP spid="38" grpId="0" animBg="1"/>
      <p:bldP spid="39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7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897" y="1665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Image Manipulation </a:t>
            </a:r>
            <a:r>
              <a:rPr lang="en-US" sz="3600" dirty="0" smtClean="0"/>
              <a:t>Manager –</a:t>
            </a:r>
            <a:br>
              <a:rPr lang="en-US" sz="3600" dirty="0" smtClean="0"/>
            </a:br>
            <a:r>
              <a:rPr lang="en-US" sz="3600" dirty="0" smtClean="0"/>
              <a:t>(1)</a:t>
            </a:r>
            <a:endParaRPr lang="he-IL" sz="3600" dirty="0"/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666523"/>
          </a:xfrm>
        </p:spPr>
        <p:txBody>
          <a:bodyPr>
            <a:normAutofit/>
          </a:bodyPr>
          <a:lstStyle/>
          <a:p>
            <a:pPr algn="l" rtl="0"/>
            <a:r>
              <a:rPr lang="en-US" sz="2300" dirty="0"/>
              <a:t>Main </a:t>
            </a:r>
            <a:r>
              <a:rPr lang="en-US" sz="2300" dirty="0" smtClean="0"/>
              <a:t>Goal – Control the data flow within the image manipulation block and send read write requests to outer units using the wishbone protocol</a:t>
            </a:r>
            <a:br>
              <a:rPr lang="en-US" sz="2300" dirty="0" smtClean="0"/>
            </a:br>
            <a:endParaRPr lang="en-US" sz="2300" dirty="0" smtClean="0"/>
          </a:p>
          <a:p>
            <a:pPr algn="l" rtl="0"/>
            <a:r>
              <a:rPr lang="en-US" sz="2300" dirty="0" smtClean="0"/>
              <a:t>Method – the controller is implemented via a </a:t>
            </a:r>
            <a:r>
              <a:rPr lang="en-US" sz="2300" dirty="0" smtClean="0"/>
              <a:t>several FSM’s.</a:t>
            </a:r>
          </a:p>
          <a:p>
            <a:pPr algn="l" rtl="0"/>
            <a:r>
              <a:rPr lang="en-US" sz="2300" dirty="0" smtClean="0"/>
              <a:t/>
            </a:r>
            <a:br>
              <a:rPr lang="en-US" sz="2300" dirty="0" smtClean="0"/>
            </a:br>
            <a:endParaRPr lang="en-US" sz="2400" dirty="0"/>
          </a:p>
          <a:p>
            <a:pPr algn="l" rtl="0"/>
            <a:endParaRPr lang="he-IL" dirty="0"/>
          </a:p>
        </p:txBody>
      </p:sp>
      <p:sp>
        <p:nvSpPr>
          <p:cNvPr id="6" name="Rectangle 5"/>
          <p:cNvSpPr/>
          <p:nvPr/>
        </p:nvSpPr>
        <p:spPr>
          <a:xfrm>
            <a:off x="7109616" y="198110"/>
            <a:ext cx="1694942" cy="752116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TextBox 6"/>
          <p:cNvSpPr txBox="1"/>
          <p:nvPr/>
        </p:nvSpPr>
        <p:spPr>
          <a:xfrm rot="16200000">
            <a:off x="7007189" y="661094"/>
            <a:ext cx="316740" cy="15388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400" dirty="0" smtClean="0"/>
              <a:t>WBM</a:t>
            </a:r>
            <a:endParaRPr lang="he-IL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7978955" y="531045"/>
            <a:ext cx="604447" cy="2000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700" dirty="0" smtClean="0"/>
              <a:t>Biliniar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306029" y="523870"/>
            <a:ext cx="576844" cy="18466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600" dirty="0" smtClean="0"/>
              <a:t>Addr_calc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48184" y="796338"/>
            <a:ext cx="291581" cy="153888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400" dirty="0" smtClean="0"/>
              <a:t>WBS</a:t>
            </a:r>
            <a:endParaRPr lang="he-IL" sz="800" dirty="0"/>
          </a:p>
        </p:txBody>
      </p:sp>
      <p:sp>
        <p:nvSpPr>
          <p:cNvPr id="11" name="Rounded Rectangle 10"/>
          <p:cNvSpPr/>
          <p:nvPr/>
        </p:nvSpPr>
        <p:spPr>
          <a:xfrm>
            <a:off x="8276697" y="112834"/>
            <a:ext cx="808253" cy="17055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600" dirty="0" smtClean="0"/>
              <a:t>Image Manipulation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44782" y="825213"/>
            <a:ext cx="623059" cy="21544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800" dirty="0" smtClean="0">
                <a:solidFill>
                  <a:schemeClr val="tx1"/>
                </a:solidFill>
              </a:rPr>
              <a:t>registers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39765" y="267987"/>
            <a:ext cx="623163" cy="21544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800" dirty="0" smtClean="0"/>
              <a:t>manager</a:t>
            </a:r>
            <a:endParaRPr lang="he-IL" sz="600" dirty="0"/>
          </a:p>
        </p:txBody>
      </p:sp>
    </p:spTree>
    <p:extLst>
      <p:ext uri="{BB962C8B-B14F-4D97-AF65-F5344CB8AC3E}">
        <p14:creationId xmlns:p14="http://schemas.microsoft.com/office/powerpoint/2010/main" val="281571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897" y="166538"/>
            <a:ext cx="8229600" cy="1143000"/>
          </a:xfrm>
        </p:spPr>
        <p:txBody>
          <a:bodyPr>
            <a:normAutofit fontScale="90000"/>
          </a:bodyPr>
          <a:lstStyle/>
          <a:p>
            <a:pPr rtl="0"/>
            <a:r>
              <a:rPr lang="en-US" sz="3600" dirty="0" smtClean="0"/>
              <a:t>Image Manipulation </a:t>
            </a:r>
            <a:r>
              <a:rPr lang="en-US" sz="3600" dirty="0" smtClean="0"/>
              <a:t>Manager – </a:t>
            </a:r>
            <a:br>
              <a:rPr lang="en-US" sz="3600" dirty="0" smtClean="0"/>
            </a:br>
            <a:r>
              <a:rPr lang="en-US" sz="3600" dirty="0" smtClean="0"/>
              <a:t>Main </a:t>
            </a:r>
            <a:r>
              <a:rPr lang="he-IL" sz="3600" dirty="0" smtClean="0"/>
              <a:t>משהו</a:t>
            </a:r>
            <a:endParaRPr lang="he-IL" sz="3600" dirty="0"/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666523"/>
          </a:xfrm>
        </p:spPr>
        <p:txBody>
          <a:bodyPr>
            <a:normAutofit/>
          </a:bodyPr>
          <a:lstStyle/>
          <a:p>
            <a:pPr algn="l" rtl="0"/>
            <a:r>
              <a:rPr lang="en-US" sz="2300" dirty="0" smtClean="0"/>
              <a:t>RAM- internal RAM which stores results before write-back to SDRAM. Burst RAM size is generic- 1024 bytes.</a:t>
            </a:r>
          </a:p>
          <a:p>
            <a:pPr algn="l" rtl="0"/>
            <a:r>
              <a:rPr lang="en-US" sz="2300" dirty="0" smtClean="0"/>
              <a:t>Top FSM- controls the data flow between inner units and the main system.</a:t>
            </a:r>
          </a:p>
          <a:p>
            <a:pPr algn="l" rtl="0"/>
            <a:r>
              <a:rPr lang="en-US" sz="2300" dirty="0" smtClean="0"/>
              <a:t>Read FSM- controls the read process, sub-phase to the top FSM.</a:t>
            </a:r>
          </a:p>
          <a:p>
            <a:pPr algn="l" rtl="0"/>
            <a:r>
              <a:rPr lang="en-US" sz="2300" dirty="0" smtClean="0"/>
              <a:t>Write FSM- controls the write process, </a:t>
            </a:r>
            <a:r>
              <a:rPr lang="en-US" sz="2400" dirty="0"/>
              <a:t>sub-phase to the top FSM</a:t>
            </a:r>
            <a:r>
              <a:rPr lang="en-US" sz="2400" dirty="0" smtClean="0"/>
              <a:t>. Writes the RAM contents to SDRAM.</a:t>
            </a:r>
          </a:p>
          <a:p>
            <a:pPr algn="l" rtl="0"/>
            <a:endParaRPr lang="en-US" sz="2400" dirty="0"/>
          </a:p>
          <a:p>
            <a:pPr algn="l" rtl="0"/>
            <a:endParaRPr lang="he-IL" dirty="0"/>
          </a:p>
        </p:txBody>
      </p:sp>
      <p:sp>
        <p:nvSpPr>
          <p:cNvPr id="6" name="Rectangle 5"/>
          <p:cNvSpPr/>
          <p:nvPr/>
        </p:nvSpPr>
        <p:spPr>
          <a:xfrm>
            <a:off x="7109616" y="198110"/>
            <a:ext cx="1694942" cy="752116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TextBox 6"/>
          <p:cNvSpPr txBox="1"/>
          <p:nvPr/>
        </p:nvSpPr>
        <p:spPr>
          <a:xfrm rot="16200000">
            <a:off x="7007189" y="661094"/>
            <a:ext cx="316740" cy="15388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400" dirty="0" smtClean="0"/>
              <a:t>WBM</a:t>
            </a:r>
            <a:endParaRPr lang="he-IL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7978955" y="531045"/>
            <a:ext cx="604447" cy="2000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700" dirty="0" smtClean="0"/>
              <a:t>Biliniar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306029" y="523870"/>
            <a:ext cx="576844" cy="18466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600" dirty="0" smtClean="0"/>
              <a:t>Addr_calc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48184" y="796338"/>
            <a:ext cx="291581" cy="153888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400" dirty="0" smtClean="0"/>
              <a:t>WBS</a:t>
            </a:r>
            <a:endParaRPr lang="he-IL" sz="800" dirty="0"/>
          </a:p>
        </p:txBody>
      </p:sp>
      <p:sp>
        <p:nvSpPr>
          <p:cNvPr id="11" name="Rounded Rectangle 10"/>
          <p:cNvSpPr/>
          <p:nvPr/>
        </p:nvSpPr>
        <p:spPr>
          <a:xfrm>
            <a:off x="8276697" y="112834"/>
            <a:ext cx="808253" cy="17055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600" dirty="0" smtClean="0"/>
              <a:t>Image Manipulation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44782" y="825213"/>
            <a:ext cx="623059" cy="21544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800" dirty="0" smtClean="0">
                <a:solidFill>
                  <a:schemeClr val="tx1"/>
                </a:solidFill>
              </a:rPr>
              <a:t>registers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39765" y="267987"/>
            <a:ext cx="623163" cy="21544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800" dirty="0" smtClean="0"/>
              <a:t>manager</a:t>
            </a:r>
            <a:endParaRPr lang="he-IL" sz="600" dirty="0"/>
          </a:p>
        </p:txBody>
      </p:sp>
    </p:spTree>
    <p:extLst>
      <p:ext uri="{BB962C8B-B14F-4D97-AF65-F5344CB8AC3E}">
        <p14:creationId xmlns:p14="http://schemas.microsoft.com/office/powerpoint/2010/main" val="341210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897" y="166538"/>
            <a:ext cx="8229600" cy="1143000"/>
          </a:xfrm>
        </p:spPr>
        <p:txBody>
          <a:bodyPr>
            <a:normAutofit fontScale="90000"/>
          </a:bodyPr>
          <a:lstStyle/>
          <a:p>
            <a:pPr rtl="0"/>
            <a:r>
              <a:rPr lang="en-US" sz="3600" dirty="0" smtClean="0"/>
              <a:t>Image Manipulation </a:t>
            </a:r>
            <a:r>
              <a:rPr lang="en-US" sz="3600" dirty="0" smtClean="0"/>
              <a:t>Manager – </a:t>
            </a:r>
            <a:br>
              <a:rPr lang="en-US" sz="3600" dirty="0" smtClean="0"/>
            </a:br>
            <a:r>
              <a:rPr lang="en-US" sz="3600" dirty="0" smtClean="0"/>
              <a:t>interfaces</a:t>
            </a:r>
            <a:endParaRPr lang="he-IL" sz="3600" dirty="0"/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666523"/>
          </a:xfrm>
        </p:spPr>
        <p:txBody>
          <a:bodyPr>
            <a:normAutofit/>
          </a:bodyPr>
          <a:lstStyle/>
          <a:p>
            <a:pPr algn="l" rtl="0"/>
            <a:endParaRPr lang="en-US" sz="2400" dirty="0"/>
          </a:p>
          <a:p>
            <a:pPr algn="l" rtl="0"/>
            <a:r>
              <a:rPr lang="en-US" dirty="0" err="1" smtClean="0"/>
              <a:t>WBM_rd</a:t>
            </a:r>
            <a:r>
              <a:rPr lang="en-US" dirty="0" smtClean="0"/>
              <a:t>- interface for read purposes.</a:t>
            </a:r>
          </a:p>
          <a:p>
            <a:pPr algn="l" rtl="0"/>
            <a:r>
              <a:rPr lang="en-US" dirty="0" err="1" smtClean="0"/>
              <a:t>WBM_wr</a:t>
            </a:r>
            <a:r>
              <a:rPr lang="en-US" dirty="0" smtClean="0"/>
              <a:t>- interface for write purposes.</a:t>
            </a:r>
          </a:p>
          <a:p>
            <a:pPr algn="l" rtl="0"/>
            <a:r>
              <a:rPr lang="en-US" dirty="0" smtClean="0"/>
              <a:t>WBS- interface for writing to parameter registers.</a:t>
            </a:r>
          </a:p>
        </p:txBody>
      </p:sp>
      <p:sp>
        <p:nvSpPr>
          <p:cNvPr id="6" name="Rectangle 5"/>
          <p:cNvSpPr/>
          <p:nvPr/>
        </p:nvSpPr>
        <p:spPr>
          <a:xfrm>
            <a:off x="7109616" y="198110"/>
            <a:ext cx="1694942" cy="752116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TextBox 6"/>
          <p:cNvSpPr txBox="1"/>
          <p:nvPr/>
        </p:nvSpPr>
        <p:spPr>
          <a:xfrm rot="16200000">
            <a:off x="7007189" y="661094"/>
            <a:ext cx="316740" cy="15388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400" dirty="0" smtClean="0"/>
              <a:t>WBM</a:t>
            </a:r>
            <a:endParaRPr lang="he-IL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7978955" y="531045"/>
            <a:ext cx="604447" cy="2000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700" dirty="0" smtClean="0"/>
              <a:t>Biliniar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306029" y="523870"/>
            <a:ext cx="576844" cy="18466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600" dirty="0" smtClean="0"/>
              <a:t>Addr_calc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48184" y="796338"/>
            <a:ext cx="291581" cy="153888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400" dirty="0" smtClean="0"/>
              <a:t>WBS</a:t>
            </a:r>
            <a:endParaRPr lang="he-IL" sz="800" dirty="0"/>
          </a:p>
        </p:txBody>
      </p:sp>
      <p:sp>
        <p:nvSpPr>
          <p:cNvPr id="11" name="Rounded Rectangle 10"/>
          <p:cNvSpPr/>
          <p:nvPr/>
        </p:nvSpPr>
        <p:spPr>
          <a:xfrm>
            <a:off x="8276697" y="112834"/>
            <a:ext cx="808253" cy="17055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600" dirty="0" smtClean="0"/>
              <a:t>Image Manipulation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44782" y="825213"/>
            <a:ext cx="623059" cy="21544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800" dirty="0" smtClean="0">
                <a:solidFill>
                  <a:schemeClr val="tx1"/>
                </a:solidFill>
              </a:rPr>
              <a:t>registers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39765" y="267987"/>
            <a:ext cx="623163" cy="21544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800" dirty="0" smtClean="0"/>
              <a:t>manager</a:t>
            </a:r>
            <a:endParaRPr lang="he-IL" sz="600" dirty="0"/>
          </a:p>
        </p:txBody>
      </p:sp>
    </p:spTree>
    <p:extLst>
      <p:ext uri="{BB962C8B-B14F-4D97-AF65-F5344CB8AC3E}">
        <p14:creationId xmlns:p14="http://schemas.microsoft.com/office/powerpoint/2010/main" val="194201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897" y="1665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Image Manipulation </a:t>
            </a:r>
            <a:r>
              <a:rPr lang="en-US" sz="3600" dirty="0" smtClean="0"/>
              <a:t>Manager -  </a:t>
            </a:r>
            <a:r>
              <a:rPr lang="en-US" sz="3600" dirty="0"/>
              <a:t>µ</a:t>
            </a:r>
            <a:r>
              <a:rPr lang="en-US" sz="3600" dirty="0" err="1"/>
              <a:t>Architucture</a:t>
            </a:r>
            <a:endParaRPr lang="he-IL" sz="3600" dirty="0"/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666523"/>
          </a:xfrm>
        </p:spPr>
        <p:txBody>
          <a:bodyPr>
            <a:normAutofit/>
          </a:bodyPr>
          <a:lstStyle/>
          <a:p>
            <a:pPr algn="l" rtl="0"/>
            <a:endParaRPr lang="he-IL" dirty="0"/>
          </a:p>
        </p:txBody>
      </p:sp>
      <p:sp>
        <p:nvSpPr>
          <p:cNvPr id="6" name="Rectangle 5"/>
          <p:cNvSpPr/>
          <p:nvPr/>
        </p:nvSpPr>
        <p:spPr>
          <a:xfrm>
            <a:off x="7109616" y="198110"/>
            <a:ext cx="1694942" cy="752116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TextBox 6"/>
          <p:cNvSpPr txBox="1"/>
          <p:nvPr/>
        </p:nvSpPr>
        <p:spPr>
          <a:xfrm rot="16200000">
            <a:off x="7007189" y="661094"/>
            <a:ext cx="316740" cy="15388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400" dirty="0" smtClean="0"/>
              <a:t>WBM</a:t>
            </a:r>
            <a:endParaRPr lang="he-IL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7978955" y="531045"/>
            <a:ext cx="604447" cy="2000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700" dirty="0" smtClean="0"/>
              <a:t>Biliniar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306029" y="523870"/>
            <a:ext cx="576844" cy="18466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600" dirty="0" smtClean="0"/>
              <a:t>Addr_calc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48184" y="796338"/>
            <a:ext cx="291581" cy="153888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400" dirty="0" smtClean="0"/>
              <a:t>WBS</a:t>
            </a:r>
            <a:endParaRPr lang="he-IL" sz="800" dirty="0"/>
          </a:p>
        </p:txBody>
      </p:sp>
      <p:sp>
        <p:nvSpPr>
          <p:cNvPr id="11" name="Rounded Rectangle 10"/>
          <p:cNvSpPr/>
          <p:nvPr/>
        </p:nvSpPr>
        <p:spPr>
          <a:xfrm>
            <a:off x="8276697" y="112834"/>
            <a:ext cx="808253" cy="17055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600" dirty="0" smtClean="0"/>
              <a:t>Image Manipulation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44782" y="825213"/>
            <a:ext cx="623059" cy="21544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800" dirty="0" smtClean="0">
                <a:solidFill>
                  <a:schemeClr val="tx1"/>
                </a:solidFill>
              </a:rPr>
              <a:t>registers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39765" y="267987"/>
            <a:ext cx="623163" cy="21544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800" dirty="0" smtClean="0"/>
              <a:t>manager</a:t>
            </a:r>
            <a:endParaRPr lang="he-IL" sz="600" dirty="0"/>
          </a:p>
        </p:txBody>
      </p:sp>
    </p:spTree>
    <p:extLst>
      <p:ext uri="{BB962C8B-B14F-4D97-AF65-F5344CB8AC3E}">
        <p14:creationId xmlns:p14="http://schemas.microsoft.com/office/powerpoint/2010/main" val="34288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12776"/>
            <a:ext cx="8185147" cy="5106298"/>
          </a:xfrm>
          <a:prstGeom prst="rect">
            <a:avLst/>
          </a:prstGeom>
        </p:spPr>
      </p:pic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rtl="0"/>
            <a:r>
              <a:rPr lang="he-IL" sz="3600" dirty="0" smtClean="0"/>
              <a:t> </a:t>
            </a:r>
            <a:r>
              <a:rPr lang="en-US" sz="3600" dirty="0" smtClean="0"/>
              <a:t>Img. Man. Manager - FSM</a:t>
            </a:r>
            <a:endParaRPr lang="he-IL" sz="36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7088615" y="112834"/>
            <a:ext cx="1996335" cy="927823"/>
            <a:chOff x="7088615" y="112834"/>
            <a:chExt cx="1996335" cy="927823"/>
          </a:xfrm>
        </p:grpSpPr>
        <p:sp>
          <p:nvSpPr>
            <p:cNvPr id="50" name="Rectangle 49"/>
            <p:cNvSpPr/>
            <p:nvPr/>
          </p:nvSpPr>
          <p:spPr>
            <a:xfrm>
              <a:off x="7109616" y="198110"/>
              <a:ext cx="1694942" cy="752116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1" name="TextBox 50"/>
            <p:cNvSpPr txBox="1"/>
            <p:nvPr/>
          </p:nvSpPr>
          <p:spPr>
            <a:xfrm rot="16200000">
              <a:off x="7007189" y="661094"/>
              <a:ext cx="316740" cy="15388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WBM</a:t>
              </a:r>
              <a:endParaRPr lang="he-IL" sz="14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978955" y="531045"/>
              <a:ext cx="604447" cy="20005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700" dirty="0" smtClean="0"/>
                <a:t>Biliniar</a:t>
              </a:r>
              <a:endParaRPr lang="en-US" sz="14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306029" y="523870"/>
              <a:ext cx="576844" cy="18466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600" dirty="0" smtClean="0"/>
                <a:t>Addr_calc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348184" y="796338"/>
              <a:ext cx="291581" cy="153888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WBS</a:t>
              </a:r>
              <a:endParaRPr lang="he-IL" sz="800" dirty="0"/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8276697" y="112834"/>
              <a:ext cx="808253" cy="17055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600" dirty="0" smtClean="0"/>
                <a:t>Image Manipulation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144782" y="825213"/>
              <a:ext cx="623059" cy="21544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>
                  <a:solidFill>
                    <a:schemeClr val="tx1"/>
                  </a:solidFill>
                </a:rPr>
                <a:t>registers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39765" y="267987"/>
              <a:ext cx="623163" cy="215444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/>
                <a:t>manager</a:t>
              </a:r>
              <a:endParaRPr lang="he-IL" sz="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938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Division of the memory</a:t>
            </a:r>
          </a:p>
          <a:p>
            <a:pPr algn="l" rtl="0"/>
            <a:r>
              <a:rPr lang="en-US" dirty="0" smtClean="0"/>
              <a:t>explain</a:t>
            </a:r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Banks </a:t>
            </a:r>
            <a:r>
              <a:rPr lang="en-US" dirty="0" err="1" smtClean="0"/>
              <a:t>managment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3988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 algn="just" rtl="0">
              <a:buNone/>
            </a:pPr>
            <a:r>
              <a:rPr lang="en-US" sz="1400" dirty="0" smtClean="0"/>
              <a:t>Image </a:t>
            </a:r>
            <a:r>
              <a:rPr lang="en-US" sz="1400" dirty="0"/>
              <a:t>Processing </a:t>
            </a:r>
            <a:r>
              <a:rPr lang="en-US" sz="1400" dirty="0" smtClean="0"/>
              <a:t>algorithms such as:</a:t>
            </a:r>
          </a:p>
          <a:p>
            <a:pPr algn="just" rtl="0"/>
            <a:r>
              <a:rPr lang="en-US" sz="1400" dirty="0" smtClean="0"/>
              <a:t>Image Rotation</a:t>
            </a:r>
          </a:p>
          <a:p>
            <a:pPr algn="just" rtl="0"/>
            <a:r>
              <a:rPr lang="en-US" sz="1400" dirty="0" smtClean="0"/>
              <a:t>Zoom</a:t>
            </a:r>
          </a:p>
          <a:p>
            <a:pPr algn="just" rtl="0"/>
            <a:r>
              <a:rPr lang="en-US" sz="1400" dirty="0" smtClean="0"/>
              <a:t>Crop Image</a:t>
            </a:r>
          </a:p>
          <a:p>
            <a:pPr marL="109728" indent="0" algn="just" rtl="0">
              <a:buNone/>
            </a:pPr>
            <a:r>
              <a:rPr lang="en-US" sz="1400" dirty="0"/>
              <a:t> 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which implemented by software are:</a:t>
            </a:r>
          </a:p>
          <a:p>
            <a:pPr algn="just" rtl="0"/>
            <a:r>
              <a:rPr lang="en-US" sz="1400" dirty="0" smtClean="0"/>
              <a:t>Slow </a:t>
            </a:r>
            <a:endParaRPr lang="en-US" sz="1400" dirty="0"/>
          </a:p>
          <a:p>
            <a:pPr algn="just" rtl="0"/>
            <a:r>
              <a:rPr lang="en-US" sz="1400" dirty="0" smtClean="0"/>
              <a:t>Heavy power consumers</a:t>
            </a:r>
            <a:endParaRPr lang="en-US" sz="1400" dirty="0"/>
          </a:p>
          <a:p>
            <a:pPr algn="just" rtl="0"/>
            <a:r>
              <a:rPr lang="en-US" sz="1400" dirty="0" smtClean="0"/>
              <a:t>Large space consumers</a:t>
            </a:r>
            <a:endParaRPr lang="en-US" sz="1400" dirty="0"/>
          </a:p>
          <a:p>
            <a:pPr marL="109728" indent="0" algn="just" rtl="0">
              <a:buNone/>
            </a:pPr>
            <a:endParaRPr lang="he-IL" u="sng" dirty="0" smtClean="0"/>
          </a:p>
          <a:p>
            <a:pPr marL="109728" indent="0" algn="just" rtl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he-IL" u="sn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Problem</a:t>
            </a:r>
            <a:endParaRPr lang="he-IL" sz="2800" dirty="0"/>
          </a:p>
        </p:txBody>
      </p:sp>
      <p:pic>
        <p:nvPicPr>
          <p:cNvPr id="2050" name="Picture 2" descr="C:\Users\D05111\Downloads\Lena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732" y="1052736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D05111\Downloads\lena crope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33710">
            <a:off x="5371806" y="2408242"/>
            <a:ext cx="28194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533400" y="3789040"/>
            <a:ext cx="2670448" cy="108012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1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sz="2800" dirty="0" smtClean="0"/>
              <a:t>Solution</a:t>
            </a:r>
            <a:endParaRPr lang="he-IL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04600" y="4419285"/>
            <a:ext cx="7435552" cy="204489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r" rtl="1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r" rtl="1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r" rtl="1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r" rtl="1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r" rtl="1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r" rtl="1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r" rtl="1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r" rtl="1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r" rtl="1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 algn="l" rtl="0">
              <a:buFont typeface="Wingdings 3"/>
              <a:buNone/>
            </a:pPr>
            <a:endParaRPr lang="en-US" sz="1400" u="sng" dirty="0" smtClean="0"/>
          </a:p>
          <a:p>
            <a:pPr algn="l" rtl="0"/>
            <a:r>
              <a:rPr lang="en-US" sz="1400" dirty="0" smtClean="0"/>
              <a:t>Hardware implementation of the algorithms</a:t>
            </a:r>
          </a:p>
          <a:p>
            <a:pPr marL="109728" indent="0" algn="l" rtl="0">
              <a:buFont typeface="Wingdings 3"/>
              <a:buNone/>
            </a:pPr>
            <a:r>
              <a:rPr lang="en-US" sz="1400" dirty="0"/>
              <a:t> </a:t>
            </a:r>
            <a:r>
              <a:rPr lang="en-US" sz="1400" dirty="0" smtClean="0"/>
              <a:t>   using Board with FPGA and External Memory</a:t>
            </a:r>
            <a:endParaRPr lang="he-IL" sz="1400" dirty="0"/>
          </a:p>
        </p:txBody>
      </p:sp>
      <p:pic>
        <p:nvPicPr>
          <p:cNvPr id="8" name="Picture 4" descr="http://www.johnloomis.org/altera/DE2/de2-dev-boar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95" y="2938450"/>
            <a:ext cx="38100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80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21" dur="9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100" fill="hold"/>
                                        <p:tgtEl>
                                          <p:spTgt spid="20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5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Top down design</a:t>
            </a:r>
          </a:p>
          <a:p>
            <a:pPr algn="l" rtl="0"/>
            <a:r>
              <a:rPr lang="en-US" dirty="0" smtClean="0"/>
              <a:t>Pipeline</a:t>
            </a:r>
          </a:p>
          <a:p>
            <a:pPr algn="l" rtl="0"/>
            <a:r>
              <a:rPr lang="en-US" dirty="0" smtClean="0"/>
              <a:t>Test bench</a:t>
            </a:r>
          </a:p>
          <a:p>
            <a:pPr algn="l" rtl="0"/>
            <a:r>
              <a:rPr lang="en-US" dirty="0"/>
              <a:t>Results comparison with </a:t>
            </a:r>
            <a:r>
              <a:rPr lang="en-US" dirty="0" err="1"/>
              <a:t>Matlab</a:t>
            </a:r>
            <a:r>
              <a:rPr lang="en-US" dirty="0"/>
              <a:t> (Notepad++ plugin</a:t>
            </a:r>
            <a:r>
              <a:rPr lang="en-US" dirty="0" smtClean="0"/>
              <a:t>)</a:t>
            </a:r>
          </a:p>
          <a:p>
            <a:pPr algn="l" rtl="0"/>
            <a:r>
              <a:rPr lang="en-US" dirty="0" smtClean="0"/>
              <a:t>Components documenting</a:t>
            </a:r>
          </a:p>
          <a:p>
            <a:pPr algn="l" rtl="0"/>
            <a:r>
              <a:rPr lang="en-US" dirty="0" smtClean="0"/>
              <a:t>Synchronize files via SVN.</a:t>
            </a:r>
          </a:p>
          <a:p>
            <a:pPr algn="l" rtl="0"/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methods</a:t>
            </a:r>
            <a:endParaRPr lang="he-IL" dirty="0"/>
          </a:p>
        </p:txBody>
      </p:sp>
      <p:pic>
        <p:nvPicPr>
          <p:cNvPr id="12290" name="Picture 2" descr="http://blogs.wandisco.com/wp-content/uploads/2012/09/tortoisesv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077072"/>
            <a:ext cx="1296144" cy="97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19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Problems during the process (1) </a:t>
            </a:r>
            <a:endParaRPr lang="he-IL" dirty="0"/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/>
          </a:bodyPr>
          <a:lstStyle/>
          <a:p>
            <a:pPr marL="624078" indent="-514350" algn="l" rtl="0">
              <a:buFont typeface="+mj-lt"/>
              <a:buAutoNum type="arabicPeriod"/>
            </a:pPr>
            <a:r>
              <a:rPr lang="en-US" sz="2600" dirty="0" smtClean="0"/>
              <a:t>Working with fractures </a:t>
            </a:r>
          </a:p>
          <a:p>
            <a:pPr marL="109728" indent="0" algn="l" rtl="0">
              <a:buNone/>
            </a:pPr>
            <a:r>
              <a:rPr lang="en-US" sz="2600" dirty="0" smtClean="0"/>
              <a:t>First version of  addr_calc used fixed point package.</a:t>
            </a:r>
          </a:p>
          <a:p>
            <a:pPr marL="109728" indent="0" algn="l" rtl="0">
              <a:buNone/>
            </a:pPr>
            <a:r>
              <a:rPr lang="en-US" sz="2600" dirty="0" smtClean="0"/>
              <a:t>Problem</a:t>
            </a:r>
            <a:r>
              <a:rPr lang="en-US" sz="2600" b="1" dirty="0" smtClean="0"/>
              <a:t> </a:t>
            </a:r>
            <a:r>
              <a:rPr lang="en-US" sz="2600" dirty="0" smtClean="0"/>
              <a:t> occurred during synthesis.</a:t>
            </a:r>
          </a:p>
          <a:p>
            <a:pPr marL="109728" indent="0" algn="l" rtl="0">
              <a:buNone/>
            </a:pP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b="1" dirty="0" smtClean="0"/>
              <a:t>Solution-</a:t>
            </a:r>
            <a:r>
              <a:rPr lang="en-US" sz="2600" dirty="0" smtClean="0"/>
              <a:t> work with regular std_logic_Vector, with relevant adjustments.</a:t>
            </a:r>
          </a:p>
          <a:p>
            <a:pPr algn="l" rtl="0"/>
            <a:endParaRPr lang="en-US" dirty="0" smtClean="0"/>
          </a:p>
          <a:p>
            <a:pPr algn="l" rtl="0"/>
            <a:endParaRPr lang="he-IL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725144"/>
            <a:ext cx="2160240" cy="166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400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Problems during the process (2) </a:t>
            </a:r>
            <a:endParaRPr lang="he-IL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/>
          </a:bodyPr>
          <a:lstStyle/>
          <a:p>
            <a:pPr marL="624078" indent="-514350" algn="l" rtl="0">
              <a:buFont typeface="+mj-lt"/>
              <a:buAutoNum type="arabicPeriod" startAt="2"/>
            </a:pPr>
            <a:r>
              <a:rPr lang="en-US" sz="2600" dirty="0" smtClean="0"/>
              <a:t>Trigonometric calculations (sine, cosine) </a:t>
            </a:r>
          </a:p>
          <a:p>
            <a:pPr marL="109728" indent="0" algn="l" rtl="0">
              <a:buNone/>
            </a:pPr>
            <a:r>
              <a:rPr lang="en-US" sz="2600" dirty="0" smtClean="0"/>
              <a:t>planed to be executed by VHD process,  consumes expensive hardware resources.</a:t>
            </a:r>
          </a:p>
          <a:p>
            <a:pPr marL="109728" indent="0" algn="l" rtl="0">
              <a:buNone/>
            </a:pP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b="1" dirty="0" smtClean="0"/>
              <a:t>Solution-</a:t>
            </a:r>
            <a:r>
              <a:rPr lang="en-US" sz="2600" dirty="0" smtClean="0"/>
              <a:t> calculate Cos/Sin by software (Matlab).</a:t>
            </a:r>
          </a:p>
          <a:p>
            <a:pPr marL="109728" indent="0" algn="l" rtl="0">
              <a:buNone/>
            </a:pPr>
            <a:endParaRPr lang="en-US" sz="2600" dirty="0" smtClean="0"/>
          </a:p>
          <a:p>
            <a:pPr algn="l" rtl="0"/>
            <a:endParaRPr lang="en-US" dirty="0" smtClean="0"/>
          </a:p>
          <a:p>
            <a:pPr algn="l" rtl="0"/>
            <a:endParaRPr lang="en-US" dirty="0" smtClean="0"/>
          </a:p>
          <a:p>
            <a:pPr algn="l" rtl="0"/>
            <a:endParaRPr lang="he-IL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930041"/>
            <a:ext cx="1872208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536" y="1772816"/>
            <a:ext cx="1362863" cy="1218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251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Problems during the process (3)</a:t>
            </a:r>
            <a:endParaRPr lang="he-IL" dirty="0"/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/>
          </a:bodyPr>
          <a:lstStyle/>
          <a:p>
            <a:pPr marL="624078" indent="-514350" algn="l" rtl="0">
              <a:buFont typeface="+mj-lt"/>
              <a:buAutoNum type="arabicPeriod" startAt="3"/>
            </a:pPr>
            <a:r>
              <a:rPr lang="en-US" sz="2600" dirty="0" smtClean="0"/>
              <a:t>Timing issues- synthesis </a:t>
            </a:r>
            <a:r>
              <a:rPr lang="en-US" sz="2600" dirty="0"/>
              <a:t>timing </a:t>
            </a:r>
            <a:r>
              <a:rPr lang="en-US" sz="2600" dirty="0" smtClean="0"/>
              <a:t>results did not </a:t>
            </a:r>
            <a:r>
              <a:rPr lang="en-US" sz="2600" dirty="0"/>
              <a:t>meet the </a:t>
            </a:r>
            <a:r>
              <a:rPr lang="en-US" sz="2600" dirty="0" smtClean="0"/>
              <a:t>requirements.</a:t>
            </a:r>
          </a:p>
          <a:p>
            <a:pPr marL="109728" indent="0" algn="l" rtl="0">
              <a:buNone/>
            </a:pP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b="1" dirty="0" smtClean="0"/>
              <a:t>solution-</a:t>
            </a:r>
            <a:r>
              <a:rPr lang="en-US" sz="2600" dirty="0" smtClean="0"/>
              <a:t> break arithmetic calculations into parts (piping).</a:t>
            </a:r>
          </a:p>
          <a:p>
            <a:pPr marL="109728" indent="0" algn="l" rtl="0">
              <a:buNone/>
            </a:pPr>
            <a:endParaRPr lang="en-US" sz="2600" dirty="0" smtClean="0"/>
          </a:p>
          <a:p>
            <a:pPr marL="109728" indent="0" algn="l" rtl="0">
              <a:buNone/>
            </a:pPr>
            <a:endParaRPr lang="en-US" dirty="0" smtClean="0"/>
          </a:p>
          <a:p>
            <a:pPr algn="l" rtl="0"/>
            <a:endParaRPr lang="en-US" dirty="0" smtClean="0"/>
          </a:p>
          <a:p>
            <a:pPr algn="l" rtl="0"/>
            <a:endParaRPr lang="he-IL" dirty="0"/>
          </a:p>
        </p:txBody>
      </p:sp>
      <p:sp>
        <p:nvSpPr>
          <p:cNvPr id="2" name="AutoShape 2" descr="data:image/jpeg;base64,/9j/4AAQSkZJRgABAQAAAQABAAD/2wCEAAkGBhQSERUUExQUFBUUFxcUFBcXFBcXFxcXFBUVFRgXFxcYHCYeFxwkHBUUHy8gJCcpLCwsFx4xNTAqNSYrLCkBCQoKDgwOGg8PGikkHyQsLCwsLCwpLCwsLCwsLCwsLC0pLCwsLCksLCwsLCwsLCwsLCksLCwsLCksLCwsLCwsLP/AABEIALcBEwMBIgACEQEDEQH/xAAcAAABBQEBAQAAAAAAAAAAAAAEAAIDBQYBBwj/xABAEAABAwIDBAcHAgMGBwAAAAABAAIDBBEFITEGEkFREyIyYXGR8AdCUoGhwdEUsSNT4RczYnKCkhUWNENj0vH/xAAaAQACAwEBAAAAAAAAAAAAAAADBAECBQAG/8QALxEAAgIBAwIDBwUBAQEAAAAAAAECAxEEEjETIUFRYSIyUnGBofAUQkOR0bHxBf/aAAwDAQACEQMRAD8A8djpHHQIuLCCdSAk/ETwyUTqpx4lBbmxldNeoczDY29p32T+mgbwv9VUkprgo2Z5ZbrJe7FFycdaOyzzUMmOvOlh4BVSQClVRRDvm/EOdXvd7x8/woi8njf5qNqeuwkV3N8sS4upLicHLJWXUl2TsIS6Fyye1q4lIQTkg1dsqlzi6u2XQuJSEAupALqgukJNcE6y6AoLYIiwqNwKKDUtxTko4ASnhiUwhTgFzkRGvHJLDKW9lzh4EhHRY1KPeDv87Wu/cXVculCcU+Qyk1wWo2ibo+Fh72EsP3CmGKwO0MjO51nj9lnpmKNriFHRi+CetJPuaCShjk0Eb/DqnyVdVYAzk5nyuPMID9QeSIhxiRuhPgcwpUJx4ZDnXL3kCyYIfdId+6DlpHN1C0LMaa7tsHiMlNvxv0dbucrq2cfeQN0Vy91mT3Elq/8AhTOTfNJW/URKfo5GbXQuBdujCokkl3dUEnA1dDE5kRJUzafvUORaMGyGy6p+jaNSnCVo0F1XIVQ8wcNThCeSJbU8mpwledGquWWUUDilPJSx0BKkEMp4HyREeEzu4O/ZVc8eKLqHowZuHHmFKMPHxBFt2VnJ0Pmio9i5zwKG7Y/EFjVL4SsFC34vqE8UbPjHmrqPYObkpv7PJeJshu+HxBFVL4TOOp479seaeKaL+YFoW+zWTmu/2bS8/oo69fxHdKfwozwpIv5g+q7+iZ/Mb5q9d7O5RxUEmwcwXdaD/cT05/AUz6EcHs805uGO5tPgQjn7FzjgmN2Ynab2V+pHwkV2S8YgjsPeOBUfQHktIaeQNF2m/chZJSODh8lRWthXTEoZ7tGYUDCTrkriWYuIvbvyCLxTGGFgHRA256WtwtmETe+ywBda7vJSLqcK2E6xub/lcD9CkBEdJHN/zN/BV/mmU7eDX58xiaQFK+kJ7D2P8HAHyKhdSSNzc13ll9Fyx5nPPkd3Al0YTBKndMp7kdh+4OS7uDkmdIl0i7ud2JN3vPmkmb/ekowcVjY04MCmioXu4I+DAXHVFlZFcsXjVJ8IrAQnC50C0VPgLRqu17o4QMsyg9dN4isjH6dpZk8FJFQSO4FGw7OvdqtBhsgcwOta+isGvAS89TJPCQxDTQfdmfg2RvqVYM2WjaLuKtmToPE5i4taOJF0DrWSeMh+jXFcBFNs7DYG2qPiwqEcAoWPyUgKXc5PljCjFeAZHBENGhRVle1lg1oudMueija5RikvIHnQeSr8yz9C9inyGWakFR3IGJynaUNosFtmPNV1ZWufK2Np73HuCDxzaeGkb1zd5F2sbbeP/qO8p2y1e2oi6cN3XOLmuF723TwPkrbJKO9rsD3x3bE+5oGO71ICeaiYpWILOY4Rqrlc6WYMYSA3N5/YfNXFrhRUVC2MEDO5uSdSVKeCucDXUSjfQI8JwAUZI3spZcOHIeQWKxDHW/qv08UfSG9iRwPFbnaZk/QOFM0OkdkLkC3M5qj2H2LNM0yTC8z9dDug8PFM1OKi5SfyRSdkm1FfVkMmBA6tCAqtnWkWLMlvX0QKgkw9UVzQX2GeZT7IM4bw8DdV82yR91/mPwvTK6kaxrnvs0NBJJyyCz9Fhr5j0zrtYRaJhyJb8bxzPAcAm4ameM5AT09b7JGGl2amGgDvAj9ihiJ4v5jPO34Xo82FlBSQuajLVt8pME9Il3i2jDjFie21j/EWPmE4TQu+OM/7h+Vq56OJ/biYe8Ddd5tsq+bZWB3YkfEeThvt8xY/uixurfmvz88AUqbFw0/z88SkdR37Dmv8DY+RQzo3NPWBCtKjYyob1mBsw5xu3j/tycPJVzquRhLX3y1a8Z/XMJiMlL3WmLyzH3k1/wAGb66nfrGfBbwdkuK3fyI3LzX3NHTnqg2tcKfpEBG+wA5LpfxKRccs0FLAf+oCqMYp3SuFtAU51e0cVCcfYFeEJReUgdk4NYky4oxusDeQRjHrMxY8XODWtzK0VMDYX14oNsHHuwldkZ+6FsKlaOPFRMCmYlmMIkCnYoA6yIZohsIhwREQULETE1QywS1qoNs9pjSxtbGR0smnHdbxdbjrYeat6qvZE0ue4AAXXkeO4s6pnfKeOTRyaMgP3TOko6k8vhCmsv6UMLlgk9Q57i5xLnE3JJuT3leney55/SvB0Eht82t9fNeY00Be4NaLkmwHEk5W+q9wwDC20sDI8rtF3Hm49o+uATevmlWoCGgi3NzLUBStCpsSZJI0COQxZ5kNBNuWeiosdwt0VK+R9ZOC0GwuAC46CwFzcrIhBSeMmrPMVk2zp2t7TgPE2VbVbX0kfanjuOANz5BeFS1b39p7neLif3Wr9nmyJqpelkH8GMjwe7W3gMrp+WhjXFynIz46t2S2wievUtSJGNe2+64XFwRke45qULrWobEMSigYXyvaxo4k69w4k9wWall9hzISugrKf83Tz/8ARUr5G8JZT0cZ7wDm4KGohxhwuH0jf8IB/dzSi9F/uaXzYNzXh3NklZeTVftAxGkl6OoZGSM7OZa45hzDYjvC0GA+1SGZwZM0wOJsDfejJ8dW/MW70SWktit2Mr07g1fBvGcP1NTieDNn3N8ktY7eLMt15Gm/lcgHO2ilfTBEh181y6VbeMDKeCrmokDPhwWgcENLCpUsBVPzMTjTGxAZFz3G0bB2nn1qeCrocKkZd0hu52oB6re4D78Vsf8AgzBK6U3c9wtdxuGtHutFshx702opQUyrcLCI6e55ZkQ4tN8we7JTvxDfFpmsmH/kbc/J2o81aVWGgqpqKEjvCIpJlXFoGdgdEc+jmbfg2QWHhcXXFwyWySRsz+J/2B2V/Cv6KpqcWX1XGoTEsREYsM3HT+qYSbeEClJRWWQ4pUMY3dAFz6uqSNhcbDUpFxe7mStPguEdGN53aP0TTapj35M9J6ifbsifBcIEYu4dY/RWU8jwOo3ePkntCdJOGNLnGwGqzJTcpZfc1YwUI7UVeIYlURM3y1gHjdUUu007vet4BRYzi7p3cmDsj7lEbPYCZ3XdlGNTzPIJ+NcK4brEjOnbOye2tss9m6CWd3SSPduDTO1z+FtmhQ08QaAGiwGQHJTtCyrbepLPga1NfTjjlkrGoTFMZEXVAu4qaoqBGwuPD6ngP3WJxPEO092ZK6mrezrbNiAdo8WdId0kknN34VGF2SQuJJ1KLwfDXTytjaM3G3h3rcilXAwZylbP5mx9m2AXcah4yblHfi7ifkPqVvpX3NuA+yjpqZsETY2DJosPuSkxedvtds3L+j0FFSqgokjnAAkmwGZJ4AaleUbZ7Umrk3WZQs7A+I/GR38OQVtt5tVvXpoj1R/euHEg9gHlzWLpaZ0j2sYC5zjutA1JK0tFptq6k/oZut1G59OH1/wsdmsAfWTtibcDV7uDWg5nx4AL3jDqBkEbY4xutYLAfc8ydVU7IbMtooAzIyOzkdzPIdw/J4q+SWr1HWlhcINp6enHvyyl2m2j/TNa1jDLPKd2GMA5nmTwaPXGwWD7HFzhPXOFROcw05xRf4Wt0Pj/APVpwE9LqzbHEefF/nAVxy+5wBdKSExTE2U8TpZDZrRc9/cOZPJDSz2RJ5x7ZJW79O0dsNe4890loF/m1xXnJVjtDjb6uofM/Le7I+Foya31xuosIwmSplbFGCXO8gOJJ5Beloh0akpeHJjWy6lj2nsPs4q3yUEZfclpewE6lrTl+PktMg8HwttNBHC3RjbX5nUn5m6MXnbZKU3JcZNqCaikxpKY8rrioXFDCJDJGod7LqZz0wqQqA5IlXV8Lt07oBJ0uriRqHkYiRZbkyH/ACyDm9zi45usbC/cF1aQw+HkUkfrS8wXSh5HmNfiIjFh2joOXes+55c6+pK4+QuNzmSr/BcK3eu4Z8ByW57NMcvkwW5XzwuCbBsJ3AHO7X7f1V0wKNgUw0WfZNyeWalcFBYQ8yBouTYDMlY/G8ZMzrDJg0HPvKkx3GekO4w9QHM/EfwgsLw107w1v+o8AE1TSoLfMR1FzsfTh/6T4Jgzqh9tGjtO+w5leiUtM1jQ1osBkAh8OomxMDGCwHmTzKNjCQ1N7tfoP6ahVR9SYBPamgIPF6/o2WHadkM/MpaKbeENt4WSsx7EN526Oy36lYrE6zedYaBWOK1u62w1KoVs6apRWTE1Vu54OtC9P9nmA9HGZnjrOyb3BYvZPBDUTNFuqM3HuXrUzgxoY0WFrfIJXX3fxx+ofQU/yP6HHzbxvw4LM7Z7U9Azooz/ABXjX4Gnj48B80bj2OtpYi85uOTG8z+B9l5TVVTpHue8kucbklB0mm6j3y4X3GNZqemtseX9hhK9Y9m+x/QtFRKP4jx/DB9xh49znfQZcVnPZ3sf07xPKP4TD1QdHuH2C9eCvrtT/FD6/wCCuko/kl9P9OpwTE9pWQaDHALqhqaxkbS57g1o1JIAWC2g9qIuY6Npe7TfIyv/AIW8UauqVjxFApSUVlmvxzaKGkYXyuA+Fozc7wC8a2r2vlrpOt1Y2nqRg3Hieblb0WxFbWv6Wdxbf3n6+Ab9slucD9n1NT2du9K8e8/PPuGgT1bp03dvdL04QvONlvbhfdnmmz2wdRVEG3Rx/G4Wy7hqV61s9sxFRs3Yx1j2nntO/A7lbAWXCUtfqp3dnx5BqqI18HU0lIlRvelRhIbI5QvKe5yhcpQRIaSmuK6SoXFSEOuco3JPKgfIrJEjgPVklD0ncfp90l2GQeSYNhl+u7TgPutA0KKNSsWxZNyeWZdVarWETNCoMexm942HL3jz7gpMaxfdG4w5nU8hy8Vn4oy5wAzJNgjUU/vkL6i/9kSWkpXSODWi5Pq/gFvsIw1sLA1uurjzKEwPCRC3PN57R+w7lbMS2pv3vauBjS6fprc+f+E0anjChjCnYUgx9D5JA0EnIDNZHE8Q33Fx04DuVrj1boweLvwsdi1X7oTumqz3FdTbtRX1dRvuJTIoySAOKYFpdk8CdM4uFhYZE5i/D5LTsmq45MiuDtng2+yOEing3iOs4XRFbiLWNdI82AufXris9WvxFvVvE8DTdAWaxaGsk/vWvIHADL6LIjR1J7pSXf1NiV/SjiMX/QFjeMOqZS92mjW8hwRWymzjquYMGTBm88m/kqofA5vaaR4hesezmaBtM0Nc3pCSZATZ187fRP6mzo1ewvQzqK+tb7fzNhQ0rY2NYwANaAAByHr6osIbpAMyVmdoPaLDT3aw9I8cBp8yvPxhOx4iss15NRWX2RrZJg0XcQAOJNll8T25FzHSRunk0uL7g8TxWPw/aplXKf1spbH7sbSQ0+PNeg4RiNGGhsLowOQtdHlT0ffTb+39lIyU1mLM23YuqrHb9bLZvCNvD7LV4RsvT0w/hxgH4jm7zViycHQg/NOL0Od0pLD48lwcoJPPiPumdIOazW1G2TKcbjOvK7JrRwPep9k6B7IzJK4mSTrG/C/AclVwajuf09SVjgvrppckSo3PQyyRxz1GXLpKicVYIkJzky64mueuL4OPKiJXS5QverJFhsstkBLWt5qSrZvC3rRU8mEA6uKNFLxKSb8Ao4pH8Q8/6JLI1tM0PcA7Q80k4qE1yxZ3S8vuBT1crT1Y94c7/ZBVWMS2tu7nyN1fNUjW31TKnFcxFJVyfEmYcm+v9VptlKNtjJkXXsO4cUdJhET9WD5ZIduzO6bxyuYrzvjOO3OAVemnXPdyaBgUrFBFkBc35kpzq+Nur2j5rNab4NNdg1ibUVG4wu8kAcfhHv38AqjFtomPNm3sO7UqYUyk+CJ2xiuQavq7XcdSs1NJvElF4hW7+iCC2aobUYl9m9k9FTF7w0cV6zgdGKeAZdYhef7MOYx4c8Gw42WtqNqYnGwJAHckNY5Te1LsaGijGEdz5Za710Zh8NzfkqOnxqI+8EXim0scEPVcC4jKxWe4SfspdzR3RSy2F7RYjTRsPSNY420IXls1Y104dE0xgkaHvQuI4k+Z5c4k8hwHcpcIpS+VoHMFa1GnVEG2+5j26h3TUYrtn6nqeJYLJUQRtEzmDdAIHH5rK1XstnGbXNd9F6BRMsxo5AK5iGQWRDU2Vdos0rqYT95Hh1VsRVR/9snwVZLQyxnNr227ivoctvqh58Njf2mNPyTMf/pT/ckxN6OvwbR4PTbQ1EZ6sjx4n8o2XbqqLbdJ+V6lW7DU8nuAfJUU/suj3gQTa+iKtXp5d5R+x3QuXaMyn2C2fdPL0813AHK/Fep71hkgsOoWwxhjRYBEFyzr7XbPP9DldeyOBznJhKaXJpd69fJBCpCLlGukpj3KS6OPeoiUiVG5yskWOPeoXvSe9Cyzd6ukQKVyq8YrhGwniVLVYgGrE7SYvvGwKboqc5egtfcq4tlVU4kS8m51SQPrT+iS3FBHn3ZJvk1TsRYON/DNJuIuPZjcfHJTwUbRoAi42LNcorwNhKT5YEw1DvhapmYbI7tSn/Sj2BSsQXY/BIIq145Ao8Dbxc93+pER4JF8APjcooJ+/ZCdk34hFCPkBVsMcbMmNudMlma+UNByHkrTE6y5PdksvXz3Ke09b8RHU2JLsDOdcorDKMyPAQjW3W32Swq3XKavs6cMienq6ky/pKFkUQFhfiojQxnVg8lPPLc+CDr68RtJPyWGt0n25ZvPCQDjMUMbD1RvLD1Elzxsi8UxIyOzKAaLra09ThHu+5iam5TeI8Do4yTYarXYFhEsVpA26g2VwLfcHHRemUVMAABoPXr5JPWarHsIb0emwt8iroNoXD+8YQPBaKlxuN4ycnGjaRmAgajZ5h7OR7lkNxfhg0uz5LpkgOhT95ZV1JNF2SSOSnp9oyMnghRs8iu00JKY56Ehr2v0IUpeq4O2ji5Mc5NL00lSWSESuXSJUbnriw4vUTnJEqCSUDirJEjnPQ8s1uPqyGqK8BUlbjPAFFjBy4KymkWdRXgcVSVuM8AqyorS7igp5bBO10LxFJ3eQzEcWPNUE0pcblPqZLlRRtubLVrgoIx7bXNnRESkruDDhuhcVXci60zL1gREYUUYU7AsyTNdIeApWBRhPaUJliVqBxGrsLBEyygBZzEKq9yiVQ3MpZPagHEargqYlSVE28U2KO5stiEdqMSye+QfgtCZHjJejRsEcYaFR7M4duN3irOefMlZOps6k8LhGxpaunDuKaoDGklYjG8WMjjnkEZtDjF+q0rOOKa0tG32mKazUZ9iIibq1wXCzI8IOipS9wAXomAYSGNGWaJqbunHC5B6SjqS3Pgt8HoAxoAC0MLLIakgsESvPSluZu4wsE4cu7yh3kt5UK4JnG6CqqBj9R+fNT765dcSkZ+pwp7DdhK7TY05uT1fEIGtwxr+4oiln3jsE9PWtfoVPdZaamfEckXSY1wd6+a5w8UdkuS5RveAhZcSbbJU9bjIzzXRg3wS5JFpU14H5VJXYzbiqirxUu0VdJNfvTten8xad3kGVOIucgnyLgaSjKegJ1TXswQDLkBiMlAYlJZaGoYGNWQxKouSi0+2xfUPZEDc65R+GU9zcoCJtyr3DqY6pq2WEJ0R3SyXEbhYfhcTOgKSz+xqhbEQ1DsKnaUGQWJIuF9k3eQ1ZPYKFHLJbwD4hWcFnMQqeCMrZ9VSTSXK0qK8GXqLcjFc4FQbzgVV00W85bfBaUMbdTqbNkcIppKt8sss3HcaGhZ/G8V3RYKfFcSDQc1kKqpLzdK6ejLyx7VajYtq5I5H3NyuwxbxsmMFytBgeGXINk/ZNQjky6q3ZLBbbOYRxIW4w+m9evWSrsOpbWCv4G2C89fa5vJ6KqChHCCGFOUV13eSoUkulvKK6V1xxJvrm+mXXC5ccP6RNL0NNWAKqq8YtxV4wbIykWNbO0i2vr160yGLz7puEqzGCdFUz1V9SnqaWu7F7LFgRxxwyuonVu9xuhZod7RchpCCntkUJ75sJzKLp8OJRmHU4IVoIw1LTtx2QaNfiypNNuqF2IFqsat4IVLUUt1MMS94mWY8FfieKlyoZCSblaQ4RdDy4Qnq7IR7IzrarJvLAsMp7kLU01OAFRwUm6VaQSlCue7gPp47Vhh6SjD0krga3ego9FIHJJLmWjwcfJYKprp11JFqXcDa3go6yZABJJacF2MextyL3BKO5utDW1O4ywSSWdb7VmGa1Ps1ZRj8SrS4oEFcSWjFJLsZFkm5NssMOpd5wW7wmi3QF1JZmtk+DX0UUo5NHRst65I9jl1JY8uTTQ/eS3kklUk5vJF9vXrkuJKcEkMtXZVlVidkkkaEV2KSZRVuLlU9RWk8SkktKuCQlbNgvSEoinoS5JJXm9q7Aq1u7st6XCwpKnDwBdJJIb5bhvasFeKrdOSnFeXBJJNOKxkFuecHLEqRkC6khtl0P3VC8BJJQjgd9OEwQ2XEkVNg2iS66kkuIP/Z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6" descr="data:image/jpeg;base64,/9j/4AAQSkZJRgABAQAAAQABAAD/2wCEAAkGBhQQERUQERAWFRUQGRgYFxIXGBkXExgYFRMYGRUdHRkbHiYeGBkmGhcYHy8gIykpLC4uGx49ODAqNSY3LCoBCQoKDgwOGg8PGi8kHyQ1LzUuNC8yNCktMjQuNTUsLzUwKTAsLC8pNS8pMC0vMCksKSovLSwsNS8vLCwsLDA0LP/AABEIAI8AoAMBIgACEQEDEQH/xAAcAAACAwEBAQEAAAAAAAAAAAAABgQFBwIBAwj/xABFEAACAQIEBAIDDAcHBQEAAAABAgMAEQQSITEFBhNBIlEyYXIHFCMzNFNxc4GTsrMXQlKRobHSFTVidILB0yRDkuHwFv/EABsBAAEFAQEAAAAAAAAAAAAAAAUAAQIDBAYH/8QAMxEAAQMDAQQJBAICAwAAAAAAAQACAwQRITEFEkFhEyIyUYGRocHwBnGx0ULhgvEUM1P/2gAMAwEAAhEDEQA/ANxooopJIoqv43xtMJGJJAxzMFVVF2Zm2A7Ukcx52+DlV44MYxKGS+aKdWI8ZzWyHtrYLYj0azyziPmUQpKF1QRc2B9ba2HGwz/at+P88AR5sI6kLIEllKlumCNGC6ZgSCAdtKmcncwtOnSxDDrqM2X9Zo2AKOQNFuGGm+x70qYfCGch44R1V+AxmFFlDC9g6jRQdL32BA+1w5e5SXCsJDM8jqnTUkBQqZs1gBvr3JNZYXyvk3uHp8/BROripIKcx/y4cXefd5AggjIKv6KKKJLnEUV4zWFybAd6yn3QvdG6mbCYN/BtJOp9LzVCP1fNhvsPOq5JGxt3nLZR0ctZKIohn0HMqRz57po8eFwTG98r4gEWHmsZGpPYt27XOod+Tv7vwn+Xh/KWvzvX6I5O/u/Cf5eH8pazUszpXOJ5I5tzZsVBDCyPJO9c8Tp8AVxRRRW1cuilfndJrQuvUOHQucRHDIsUrApaP4RmQLGDfN4gdR9jRS5zpy9hcVAzYsNZVKh1DuyFjbMsYDAv68ptrWmlcGytJ/F9caXCZ2i+XIPGlngaM4hZZYGbqASdUxh3YxqZf+7ZRbP3saaKzflvjEi4lcRKjFcS4wiyOFgC9MyERx4dMzekDdnItY6C2ukVZXRbkpI0Of35HvF0zTcIooorEpIooopJKFxfhEeKjMUy3UkHQ2II2II2pQ4byc8skySxyRYd0tkaUSv1QRZ1JvsL66X2tbSnyiqZIGPIJW2CulgYWMOD6cwNL87KPg8CkQsg1sAWOrtlFgWbdjbuakUUVaABgLG5xcblFKHup83ScMwDTwJmkYiNWNssZYHxEH0iOw899BTZNMqKXZgqqCSxNgABckk7C1fn/wB2Hnw4/JBCre945A2a3idhoGI3A1OUfaewEXPDdVfDTyTXLBganuVlz17qnviFYYy0cRUdVm9OQgDMvhuAlzbfxfRukjiEeXPnGXzvUHGY34Qg3Xpxll0N2JGv0gDT9/lVe1hggNCWNtO12vY/uoW5pmIc7iR6ru6eVuzg+KCxDWuJvqS2wzniSbC2g5pkEgvluL2vbvav0Tyd/d+E/wAvD+Utfl7DxgYo2HoRjN9Pn66Z+DYvFwYHCY+HFP1pcQcNAhzuGjY5chDSdMKCugyj0V10FrKYtiJudbe6F/UVQ6dkZIsQ548rL9JUVknGeOY6HFQcI/tEeOGR5MUIT74GrZNM5BOn6gFh20rvHc7cUgTBGRYBLipuj72EeYuttZQwm1UeEj0fS10tWkVcJtnX57Lkt0rWKKy/Ae6LjCOKK4whbha3DjqLGWuxCnxEtojDsc1hqDcMnuZcVxOJwEc2LQh5BmEhYEyBySGygDpi1gB5WrS1wcLhRVLzZwsQYzqQJJCzxs6S4fDCeV5iW6gu2kWmW+2fNuMtO3AMcZsPFI5QuUXqZGV0D5RnAZdDrfaofN+GkbD9SGUo+HPVGjsrZUYEMiauNcwWxuVFKfJvGYMG/vREMfWeICNrdZssCxMwgiDNHqisxlK3uxNrUXLTU04Iy5vn5/bPHwCr0K0iiiihKsRRRXMhNja1+19r9vspJLqilvg/NYmiXFSPGiPCZOjZjMrRNln1vZ1DFV0UanvcV5/+1V26ccL9XrdARy2i8XRMtydfDYEDzINtASG3go7wTLVbzDxsYKBsS6lkjK57EAhWcKW13te9tzS1xvnWWCS5iMYiigleJwpBWWVllBcH0lC2W27X0YEWyPjnMc+JZ0kxMkkRdgA5tdQ7mIsg8IYBhsB28r1TLO2MLXS0slU6zBjv4fPbKYud/dBfH3hjBTDqdBfxS2PhL+Q7hftNzYBRriFrgX37/TXdBJZHSOu5es7NpoaenaIRYHPM37+f4XhX1V8XwKMoQouUagW0FfemDlzAhCcRIMwRWugUO6Ep4HaNt0sSQdrgXsKzyTdE3eV1SY2sJe0Hl38vFVvEeURCq4jMrSMt2jU6qoRWXvZrh127/RUvB8v4s4XBxR4CbOrR4nDSrIkmFU3V2zg26Za9znL2t4dCQJHMXF2X/pIZD0UAGW6tYkhmXOBdlDW9Vx3sK1jlH5BhfqIfylqllVKyIOfm5x9s2/1nHFcPt5jujic4AXLjgW1trjXz+5VLzBynK2LTiWHkRZVjeOWOUFkMRS9lKWIYNfXX0vIAFM4LhZZsTwpXdOlhMzKxupu8SERga6eHTXzHYCtexnxb+y34TWS4JbxR+xGdNCCFUgg9iCAQfVWdtS9rRfhjwIP7XnW1611G+J40JNx3jC8h5UxqDjcQwweTHhXRVkX0WnmsQTvpfQ2O3npqPIKOvDcKksTxPHCiGN7BxkUC5AOl7XsdddbGqrknixnxEnU+MSCJWOwfLLN4h/5C4GxPrF3Suuo3l8DXFEmSMlaHsNwdEEVmmDwmMwuL6GEjMeHSXKsCxKsRT4ImSSUjNIGj6oDAgh0UEnvpdFE4KjoriwIPfonIuiiiisykuZL2OW1+19r9r+qstkmleGGR5JJhiokmkgfxfC4LEK+JjRBexKNJ4LbxWsb2GqVEw3Coo3aSONVZ9yBa9zmOg0uSbk9zvUSLqLm3Wb4zAoySLGv/AEy4lkSVdIehxGHpvkI8NkmYHw6AW3Jq1x/CHiLY3FyrCYY4Phb5upiMMXCyZRrkdJChQWbxEDzpo5mx+HgwzPirGMW8B1LMCGRVHdsygj6PIVh3NPNEvEJurJoq36cV7qgP82Pdv9qzTStiGdUV2VseSvksMNGp/XNcc0cxy8QkV5mBEWYRhVyWVmubi7a2AG52+kmptXtFB3vLzcr1SlooaVgZE2wHn4oooqw4HhkeS8yuYlBLlASVGU2OgNtfPSqXu3WlxWiR4Y0uPBSuXuEB2E06kQKSC9vBmAFgxBuFuQCwvuPOpvGOMGG0aKFkClDe7NEpH/alv4o2VtA1yo2NezcZXDp01ijkVhmglDNdVLswVl/WyuTobaqDrpSvWNkZmeXv04D56+Wl7j44nVEhkk7I0H9X87/bS9yt55R+QYX6iH8pawat55R+QYX6iH8pasq+wPuuf+qtIv8AL2VjjPi39lvwmsmwHxUfsJ+AVrOM+Lf2W/CaybAfFR+wn4BQ49heOfVHZi8fZTMJi3hkWWI2dDp5EEjMp/wsBY720O4Fapwbi6YqFZU0voyH0kYekresfx0OxrJ6suXuOHBzZ7npPpKup00s4A3ZR5brfcgWLbLruhd0Tz1T6FC9jbR6B/QyHqnTkf0fnFapRXMUoYBlIIYAgg3BBFwQe4tXVdYu4RRRRSSRVTzLzLFgITNMfUkY9N28gP5nYCvlzVzbFw+IPJ4nfRIgRncjf6FF9SdNu5ArDOP8flx0xnmOuyoPQRb+iv8Audyf3DNPUCIc0c2TseSvfc4YNT7Dn+F3zDzLNjpOpO2gvkjHoID2HmdrsdTb7Kq6KKCOcXm7l6fBBHTxiOMWARRXgqXw/BCZinUVDYlc2isw2W+yk+Z0qDiGi5WSjq3TNdI/QWt5A+l7HuIN15w7h7TvkUgaElmNlAA1JOwHrOlNcb+8I2+MdYsRaxHRYuqG+vjDxMgAIIB1Ft6+eBwceCBd0MkkXxyo9mRZBYo0bLZ1IbKWUnU9tCazjePIX3sx6qJZsPKT4kRwDb1+EAEHYr6rUMe41D90dj8/Md2DfPGiR5q5Awdj88/x3XBvnjSSvmYkCwJJsNhc7VzRRRNGBhFbzyj8gwv1EP5S1g1bVyAxTCRQMSckULqSSSUmiDDfsH6i/wCnttVFTGXRFw4Eeq436qP/AFf5eyYMZ8W/st+E1k2A+Kj9hPwCtZxnxb+y34TWTYD4qP2E/AKFnsLxz6o7MXj7KRXmbW19fLvXtfCSMkMo7te97aX/AJ20qAF1zFHTxTOIkfu6dw1Oudba21PDk3cj8x9NlwshvHIfgn/ZY7J7J1K+W3cU/wBYuVuLW/8AVtrHtbzrQ+TeY/fCdGU3miAufnE2D+12YefkCK6rZVd0o6J5yNOY/pdVsfaIlvA85GnMe5HqEy0UUUbXQpd4vyDhMXKZ543Z2AF+rIAANgAGsBvoPM+dQ/0U8P8AmX+9l/qpuoqJY05IV7amZg3WvIHIlKP6KeH/ADL/AHsv9VA9yrh/zDfeyf1U3UU3Rs7gnNVOcGR3mf2lH9FPD/mX+9l/qo/RTw/5l/vZf6qbqouJ8dlScwRRRMEjjctJI6n4R5VAAWNtulvfvTiJpwGjyT/8uf8A9HeZ/aj4j3O8HIiRvEzCP0SZHzgeWa+Yr5Amw7VG/RVw/wCZf72X+qpX9u4r5nDffS/8FH9u4r5nDffS/wDBTtpQ0WDPRRFXOMCR3mf2ov6KeH/Mv97L/VS6/KuBbM2H4bPNHEWDSCZ1BKmx6YLXk18v47U1ScaxTAjpYcXFriaW+vl8BvS7wfmmXBRDCnDpnjJAXNLmcs1wQViZSTe+/wC7arW0wtcsRGkmme1zg5znC2N46G9zgg4xyF8qTFyTwgwJiSMkcg0Z55F1101f0tDp6qs1xOHC4aTCSKY4QsDBWuREwCxZr66OEtm18TftG9Hi8ZJJisPHJh8OqhXdMPnbpdS51JEOrgdrEb615ipHkxj2hw4Z4Ss2WSQp4mHTLHpgiQEAi1jt4haoy0bZI3Mta4TyRiQdZzibFwubgC9reNtRxxYp0xnxb+y34TWS4KQCOIE6siWHnZFvVjHiJ1YxyzGGYkgySTOY2zanw9Mx6jYZht2qHjMG+Gfos8Vo4ww1clgPCABkvm0uRtYE3rmZNhzsGlxniBw8cX/uy5/b+x5KgsEfWADzru8BYgkEEE20106t7r6UVCjx7ZQ7R2B7g3G+9t7VKkmVdWYD/wC/jQeWjmjcGkXJJGM5Gul/JcBUbJq6d4jcy5JIG6Q65bqOqTkd2q7rqGd43WWMgPGbqT6N7WsR3U7EeXrsa+aOCLggjzGtdVQ0uifcYIWEGSCS+Q4eYK1bgnGUxcQlS41Ksh9JWG4P879wRVhWTcE4y2Dm6wuUIAlQC5ZBcggd3FzbzBI8q1aGZXUOjBlYAhgbgg7EEbiu2oqsVMe9xGq9D2dXNrIt7+Q1HzvXdFFFbURRRRRSSRStxH5dL9Rh/wA3F000rcR+XS/UYf8ANxdWw9sJigm2pNgNydgBv9lUHDsTNjUOIixHRjZmEKiNWzBTlzSZhcgkXCraw7knSfzESMJiCt79KS1t75DtaqPlJcZ7xw/TbC5OmMudZi9rnezWv9FFgOrdUk5srnl7jBxMRLqElidopUBuA6Gxt3yncX7HvvVpelDkzqe/OIiUgnqRXy5hHmyPfKGN9svr0HqpvppAA6ydpuFGx3Do51ySpmANxuCD5gjUV8oeCQpG8SRgLKCGtcsbg9zc3F9PKpU84QXa+psAAWYk7BVUEsfUBUjCcCefXEDJH8wDd2+sYbC/6qn6SdhnfIGLS2aUN3A421tfF/slCfCzS5cKsyyRHOBM0ZYgxrmCh7gPJbTwHQA3IOlKr4/OjvJIXeRYxdtWPhF9ANxe1rVs/HcD8ADEniwxEiIoAvk3QdhmXMvbcV3BMHVXU3VwCDrqCLj+FcxtOulikaSLtNsaZBB9gtDp5JS25FgQSLWvZzX8Lalo8FjuKxaFemsi3NhYHW3c23t4T/GuJZgZLh1AAATMLi1tbfu/nWtYBb46W/aCH82epnFeXocSVeRTnQEK6syOL+tSL6i+tNQU7TAHX13uAOtr+jbeJQ6ipI6ZpjLj/PNg7L92/VODhu79nGyxvC4pQzXeMbaIdL99OxqT79T9sVsmB4dHAmSJco373JO5JOrMfM61ItTT7KZM/fLjw9BbmhlfseOrnMpcRoMC2gAHE8B3lYn79T9sUz8jc1LHIMIz3SY/B/4HN2Yeyx1Hkb+emi2otUqbZopn77HFNR7IbSSdIx55jvXtFFFFUaRRRRSSRStxH5dL9Rh/zcXTTStxH5dL9Rh/zcXVsPbCYodQQQdiCD9BFj/Clvg8E3D4/eow7zopYwyIyDRjcLIGIKEEkZhcW19VMtcTTKilmYKB3O3q+31bmie9YZ0VZF1V8s8EOFjfqMGlndpZSPQzvuF9Q2v3qxWRpGMcCh3XRiTaKPS/jYa5rbKATtfKCCZGE4VLiNXzQxfs7TuPX80va2rHzS2rDhsKkShI0CquyqLAfYKyS1Nz1VJrbKDwzgSwnqMepL86wFwO4RRpGvqG/cmrOiisZN1NFL/C06TSYbYQsCg7CKS5QfYQy/6RUnmPiTRIqRE9aQ+BVj6rkLbOcudAFAIuxYAXHcgUqycWnaKHF54xJ7597EsoRWiaRQcwDsFcOhCkFh4jbVqx11GaiA21GisZjKZOH/LpfqIfzp6vaQsNxqWHF4hGZJJsuEiQ5THHeeTEFS3ibwr6jc2tuauOF4zFNjHw8k8DpAiu5SMh7y5gsfpnLbIWvuQRoKsoYS2mbcjT5+UnDJTLRSjwaWLBQY3ErHaOOV7RrocsCKlgCbC7htfWK74XxjGNiI1lhIjkBzKUROnZb3VxMxkGbw+iN76bVsMRzZR3U10UUVUooooopJIooopJIpW4j8ul+ow/5uLpppf4hwKWXFNIsgSN4olLDWW8ckxIUEWW4lHi1ItoO4nG7ddcpioLTEt04kMkndRoFB2LtayD6dTY2BsbW/DuXgjCWZurINja0aewlzl9okt67aCfgsBHAuSJAq72G5PmSdSfWdakVKSUv+yQCKKKKqToooopJKFxLg0OJCieJXyElcw2uLG301AxPJeEdCnvZACWYWFsrMACwAtY6DbyFXlFSD3DQp7lIHC+EiaTEAQwmZ4YxL1FORpFxMwkJC2IuUDC23hq+4ZyhGsbrPHG3WZGaNAVhBjUKmUE5r2FySbkmp2F4P08XNiQ2k6RqU8mjaS5+0MunmvrqzqERdGzcv8AOCcuKrMDy1hoCxiw6LnUq1hoyncEHQ3tXvDuW8Nh2zw4dEa1swHiA8gTsPUKsqKnvu701yiiiiopl//Z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717032"/>
            <a:ext cx="1952625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322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Problems during the process (4)</a:t>
            </a:r>
            <a:endParaRPr lang="he-IL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/>
          </a:bodyPr>
          <a:lstStyle/>
          <a:p>
            <a:pPr marL="624078" indent="-514350" algn="l" rtl="0">
              <a:buFont typeface="+mj-lt"/>
              <a:buAutoNum type="arabicPeriod" startAt="4"/>
            </a:pPr>
            <a:r>
              <a:rPr lang="en-US" sz="2600" dirty="0" smtClean="0"/>
              <a:t>Architectural changes </a:t>
            </a:r>
          </a:p>
          <a:p>
            <a:pPr marL="109728" indent="0" algn="l" rtl="0">
              <a:buNone/>
            </a:pPr>
            <a:r>
              <a:rPr lang="en-US" sz="2600" dirty="0" smtClean="0"/>
              <a:t>In the original design, the top block included </a:t>
            </a:r>
          </a:p>
          <a:p>
            <a:pPr marL="109728" indent="0" algn="l" rtl="0">
              <a:buNone/>
            </a:pPr>
            <a:r>
              <a:rPr lang="en-US" sz="2600" dirty="0" smtClean="0"/>
              <a:t>addr_calc and </a:t>
            </a:r>
            <a:r>
              <a:rPr lang="en-US" sz="2600" dirty="0" err="1" smtClean="0"/>
              <a:t>addr_converter</a:t>
            </a:r>
            <a:r>
              <a:rPr lang="en-US" sz="2600" dirty="0" smtClean="0"/>
              <a:t>.</a:t>
            </a:r>
          </a:p>
          <a:p>
            <a:pPr marL="109728" indent="0" algn="l" rtl="0">
              <a:buNone/>
            </a:pP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>During the design, the 2 blocks were combined into </a:t>
            </a:r>
            <a:r>
              <a:rPr lang="en-US" sz="2600" dirty="0"/>
              <a:t>one block seemed </a:t>
            </a:r>
            <a:r>
              <a:rPr lang="en-US" sz="2600" dirty="0" smtClean="0"/>
              <a:t>inevitable.</a:t>
            </a:r>
          </a:p>
          <a:p>
            <a:pPr algn="l" rtl="0"/>
            <a:endParaRPr lang="en-US" dirty="0" smtClean="0"/>
          </a:p>
          <a:p>
            <a:pPr algn="l" rtl="0"/>
            <a:endParaRPr lang="en-US" dirty="0" smtClean="0"/>
          </a:p>
          <a:p>
            <a:pPr algn="l" rtl="0"/>
            <a:endParaRPr lang="he-IL" dirty="0"/>
          </a:p>
        </p:txBody>
      </p:sp>
      <p:sp>
        <p:nvSpPr>
          <p:cNvPr id="6" name="AutoShape 2" descr="data:image/jpeg;base64,/9j/4AAQSkZJRgABAQAAAQABAAD/2wCEAAkGBhQSERUUExQUFBUUFxcUFBcXFBcXFxcXFBUVFRgXFxcYHCYeFxwkHBUUHy8gJCcpLCwsFx4xNTAqNSYrLCkBCQoKDgwOGg8PGikkHyQsLCwsLCwpLCwsLCwsLCwsLC0pLCwsLCksLCwsLCwsLCwsLCksLCwsLCksLCwsLCwsLP/AABEIALcBEwMBIgACEQEDEQH/xAAcAAABBQEBAQAAAAAAAAAAAAAEAAIDBQYBBwj/xABAEAABAwIDBAcHAgMGBwAAAAABAAIDBBEFITEGEkFREyIyYXGR8AdCUoGhwdEUsSNT4RczYnKCkhUWNENj0vH/xAAaAQACAwEBAAAAAAAAAAAAAAADBAECBQAG/8QALxEAAgIBAwIDBwUBAQEAAAAAAAECAxEEEjETIUFRYSIyUnGBofAUQkOR0bHxBf/aAAwDAQACEQMRAD8A8djpHHQIuLCCdSAk/ETwyUTqpx4lBbmxldNeoczDY29p32T+mgbwv9VUkprgo2Z5ZbrJe7FFycdaOyzzUMmOvOlh4BVSQClVRRDvm/EOdXvd7x8/woi8njf5qNqeuwkV3N8sS4upLicHLJWXUl2TsIS6Fyye1q4lIQTkg1dsqlzi6u2XQuJSEAupALqgukJNcE6y6AoLYIiwqNwKKDUtxTko4ASnhiUwhTgFzkRGvHJLDKW9lzh4EhHRY1KPeDv87Wu/cXVculCcU+Qyk1wWo2ibo+Fh72EsP3CmGKwO0MjO51nj9lnpmKNriFHRi+CetJPuaCShjk0Eb/DqnyVdVYAzk5nyuPMID9QeSIhxiRuhPgcwpUJx4ZDnXL3kCyYIfdId+6DlpHN1C0LMaa7tsHiMlNvxv0dbucrq2cfeQN0Vy91mT3Elq/8AhTOTfNJW/URKfo5GbXQuBdujCokkl3dUEnA1dDE5kRJUzafvUORaMGyGy6p+jaNSnCVo0F1XIVQ8wcNThCeSJbU8mpwledGquWWUUDilPJSx0BKkEMp4HyREeEzu4O/ZVc8eKLqHowZuHHmFKMPHxBFt2VnJ0Pmio9i5zwKG7Y/EFjVL4SsFC34vqE8UbPjHmrqPYObkpv7PJeJshu+HxBFVL4TOOp479seaeKaL+YFoW+zWTmu/2bS8/oo69fxHdKfwozwpIv5g+q7+iZ/Mb5q9d7O5RxUEmwcwXdaD/cT05/AUz6EcHs805uGO5tPgQjn7FzjgmN2Ynab2V+pHwkV2S8YgjsPeOBUfQHktIaeQNF2m/chZJSODh8lRWthXTEoZ7tGYUDCTrkriWYuIvbvyCLxTGGFgHRA256WtwtmETe+ywBda7vJSLqcK2E6xub/lcD9CkBEdJHN/zN/BV/mmU7eDX58xiaQFK+kJ7D2P8HAHyKhdSSNzc13ll9Fyx5nPPkd3Al0YTBKndMp7kdh+4OS7uDkmdIl0i7ud2JN3vPmkmb/ekowcVjY04MCmioXu4I+DAXHVFlZFcsXjVJ8IrAQnC50C0VPgLRqu17o4QMsyg9dN4isjH6dpZk8FJFQSO4FGw7OvdqtBhsgcwOta+isGvAS89TJPCQxDTQfdmfg2RvqVYM2WjaLuKtmToPE5i4taOJF0DrWSeMh+jXFcBFNs7DYG2qPiwqEcAoWPyUgKXc5PljCjFeAZHBENGhRVle1lg1oudMueija5RikvIHnQeSr8yz9C9inyGWakFR3IGJynaUNosFtmPNV1ZWufK2Np73HuCDxzaeGkb1zd5F2sbbeP/qO8p2y1e2oi6cN3XOLmuF723TwPkrbJKO9rsD3x3bE+5oGO71ICeaiYpWILOY4Rqrlc6WYMYSA3N5/YfNXFrhRUVC2MEDO5uSdSVKeCucDXUSjfQI8JwAUZI3spZcOHIeQWKxDHW/qv08UfSG9iRwPFbnaZk/QOFM0OkdkLkC3M5qj2H2LNM0yTC8z9dDug8PFM1OKi5SfyRSdkm1FfVkMmBA6tCAqtnWkWLMlvX0QKgkw9UVzQX2GeZT7IM4bw8DdV82yR91/mPwvTK6kaxrnvs0NBJJyyCz9Fhr5j0zrtYRaJhyJb8bxzPAcAm4ameM5AT09b7JGGl2amGgDvAj9ihiJ4v5jPO34Xo82FlBSQuajLVt8pME9Il3i2jDjFie21j/EWPmE4TQu+OM/7h+Vq56OJ/biYe8Ddd5tsq+bZWB3YkfEeThvt8xY/uixurfmvz88AUqbFw0/z88SkdR37Dmv8DY+RQzo3NPWBCtKjYyob1mBsw5xu3j/tycPJVzquRhLX3y1a8Z/XMJiMlL3WmLyzH3k1/wAGb66nfrGfBbwdkuK3fyI3LzX3NHTnqg2tcKfpEBG+wA5LpfxKRccs0FLAf+oCqMYp3SuFtAU51e0cVCcfYFeEJReUgdk4NYky4oxusDeQRjHrMxY8XODWtzK0VMDYX14oNsHHuwldkZ+6FsKlaOPFRMCmYlmMIkCnYoA6yIZohsIhwREQULETE1QywS1qoNs9pjSxtbGR0smnHdbxdbjrYeat6qvZE0ue4AAXXkeO4s6pnfKeOTRyaMgP3TOko6k8vhCmsv6UMLlgk9Q57i5xLnE3JJuT3leney55/SvB0Eht82t9fNeY00Be4NaLkmwHEk5W+q9wwDC20sDI8rtF3Hm49o+uATevmlWoCGgi3NzLUBStCpsSZJI0COQxZ5kNBNuWeiosdwt0VK+R9ZOC0GwuAC46CwFzcrIhBSeMmrPMVk2zp2t7TgPE2VbVbX0kfanjuOANz5BeFS1b39p7neLif3Wr9nmyJqpelkH8GMjwe7W3gMrp+WhjXFynIz46t2S2wievUtSJGNe2+64XFwRke45qULrWobEMSigYXyvaxo4k69w4k9wWall9hzISugrKf83Tz/8ARUr5G8JZT0cZ7wDm4KGohxhwuH0jf8IB/dzSi9F/uaXzYNzXh3NklZeTVftAxGkl6OoZGSM7OZa45hzDYjvC0GA+1SGZwZM0wOJsDfejJ8dW/MW70SWktit2Mr07g1fBvGcP1NTieDNn3N8ktY7eLMt15Gm/lcgHO2ilfTBEh181y6VbeMDKeCrmokDPhwWgcENLCpUsBVPzMTjTGxAZFz3G0bB2nn1qeCrocKkZd0hu52oB6re4D78Vsf8AgzBK6U3c9wtdxuGtHutFshx702opQUyrcLCI6e55ZkQ4tN8we7JTvxDfFpmsmH/kbc/J2o81aVWGgqpqKEjvCIpJlXFoGdgdEc+jmbfg2QWHhcXXFwyWySRsz+J/2B2V/Cv6KpqcWX1XGoTEsREYsM3HT+qYSbeEClJRWWQ4pUMY3dAFz6uqSNhcbDUpFxe7mStPguEdGN53aP0TTapj35M9J6ifbsifBcIEYu4dY/RWU8jwOo3ePkntCdJOGNLnGwGqzJTcpZfc1YwUI7UVeIYlURM3y1gHjdUUu007vet4BRYzi7p3cmDsj7lEbPYCZ3XdlGNTzPIJ+NcK4brEjOnbOye2tss9m6CWd3SSPduDTO1z+FtmhQ08QaAGiwGQHJTtCyrbepLPga1NfTjjlkrGoTFMZEXVAu4qaoqBGwuPD6ngP3WJxPEO092ZK6mrezrbNiAdo8WdId0kknN34VGF2SQuJJ1KLwfDXTytjaM3G3h3rcilXAwZylbP5mx9m2AXcah4yblHfi7ifkPqVvpX3NuA+yjpqZsETY2DJosPuSkxedvtds3L+j0FFSqgokjnAAkmwGZJ4AaleUbZ7Umrk3WZQs7A+I/GR38OQVtt5tVvXpoj1R/euHEg9gHlzWLpaZ0j2sYC5zjutA1JK0tFptq6k/oZut1G59OH1/wsdmsAfWTtibcDV7uDWg5nx4AL3jDqBkEbY4xutYLAfc8ydVU7IbMtooAzIyOzkdzPIdw/J4q+SWr1HWlhcINp6enHvyyl2m2j/TNa1jDLPKd2GMA5nmTwaPXGwWD7HFzhPXOFROcw05xRf4Wt0Pj/APVpwE9LqzbHEefF/nAVxy+5wBdKSExTE2U8TpZDZrRc9/cOZPJDSz2RJ5x7ZJW79O0dsNe4890loF/m1xXnJVjtDjb6uofM/Le7I+Foya31xuosIwmSplbFGCXO8gOJJ5Beloh0akpeHJjWy6lj2nsPs4q3yUEZfclpewE6lrTl+PktMg8HwttNBHC3RjbX5nUn5m6MXnbZKU3JcZNqCaikxpKY8rrioXFDCJDJGod7LqZz0wqQqA5IlXV8Lt07oBJ0uriRqHkYiRZbkyH/ACyDm9zi45usbC/cF1aQw+HkUkfrS8wXSh5HmNfiIjFh2joOXes+55c6+pK4+QuNzmSr/BcK3eu4Z8ByW57NMcvkwW5XzwuCbBsJ3AHO7X7f1V0wKNgUw0WfZNyeWalcFBYQ8yBouTYDMlY/G8ZMzrDJg0HPvKkx3GekO4w9QHM/EfwgsLw107w1v+o8AE1TSoLfMR1FzsfTh/6T4Jgzqh9tGjtO+w5leiUtM1jQ1osBkAh8OomxMDGCwHmTzKNjCQ1N7tfoP6ahVR9SYBPamgIPF6/o2WHadkM/MpaKbeENt4WSsx7EN526Oy36lYrE6zedYaBWOK1u62w1KoVs6apRWTE1Vu54OtC9P9nmA9HGZnjrOyb3BYvZPBDUTNFuqM3HuXrUzgxoY0WFrfIJXX3fxx+ofQU/yP6HHzbxvw4LM7Z7U9Azooz/ABXjX4Gnj48B80bj2OtpYi85uOTG8z+B9l5TVVTpHue8kucbklB0mm6j3y4X3GNZqemtseX9hhK9Y9m+x/QtFRKP4jx/DB9xh49znfQZcVnPZ3sf07xPKP4TD1QdHuH2C9eCvrtT/FD6/wCCuko/kl9P9OpwTE9pWQaDHALqhqaxkbS57g1o1JIAWC2g9qIuY6Npe7TfIyv/AIW8UauqVjxFApSUVlmvxzaKGkYXyuA+Fozc7wC8a2r2vlrpOt1Y2nqRg3Hieblb0WxFbWv6Wdxbf3n6+Ab9slucD9n1NT2du9K8e8/PPuGgT1bp03dvdL04QvONlvbhfdnmmz2wdRVEG3Rx/G4Wy7hqV61s9sxFRs3Yx1j2nntO/A7lbAWXCUtfqp3dnx5BqqI18HU0lIlRvelRhIbI5QvKe5yhcpQRIaSmuK6SoXFSEOuco3JPKgfIrJEjgPVklD0ncfp90l2GQeSYNhl+u7TgPutA0KKNSsWxZNyeWZdVarWETNCoMexm942HL3jz7gpMaxfdG4w5nU8hy8Vn4oy5wAzJNgjUU/vkL6i/9kSWkpXSODWi5Pq/gFvsIw1sLA1uurjzKEwPCRC3PN57R+w7lbMS2pv3vauBjS6fprc+f+E0anjChjCnYUgx9D5JA0EnIDNZHE8Q33Fx04DuVrj1boweLvwsdi1X7oTumqz3FdTbtRX1dRvuJTIoySAOKYFpdk8CdM4uFhYZE5i/D5LTsmq45MiuDtng2+yOEing3iOs4XRFbiLWNdI82AufXris9WvxFvVvE8DTdAWaxaGsk/vWvIHADL6LIjR1J7pSXf1NiV/SjiMX/QFjeMOqZS92mjW8hwRWymzjquYMGTBm88m/kqofA5vaaR4hesezmaBtM0Nc3pCSZATZ187fRP6mzo1ewvQzqK+tb7fzNhQ0rY2NYwANaAAByHr6osIbpAMyVmdoPaLDT3aw9I8cBp8yvPxhOx4iss15NRWX2RrZJg0XcQAOJNll8T25FzHSRunk0uL7g8TxWPw/aplXKf1spbH7sbSQ0+PNeg4RiNGGhsLowOQtdHlT0ffTb+39lIyU1mLM23YuqrHb9bLZvCNvD7LV4RsvT0w/hxgH4jm7zViycHQg/NOL0Od0pLD48lwcoJPPiPumdIOazW1G2TKcbjOvK7JrRwPep9k6B7IzJK4mSTrG/C/AclVwajuf09SVjgvrppckSo3PQyyRxz1GXLpKicVYIkJzky64mueuL4OPKiJXS5QverJFhsstkBLWt5qSrZvC3rRU8mEA6uKNFLxKSb8Ao4pH8Q8/6JLI1tM0PcA7Q80k4qE1yxZ3S8vuBT1crT1Y94c7/ZBVWMS2tu7nyN1fNUjW31TKnFcxFJVyfEmYcm+v9VptlKNtjJkXXsO4cUdJhET9WD5ZIduzO6bxyuYrzvjOO3OAVemnXPdyaBgUrFBFkBc35kpzq+Nur2j5rNab4NNdg1ibUVG4wu8kAcfhHv38AqjFtomPNm3sO7UqYUyk+CJ2xiuQavq7XcdSs1NJvElF4hW7+iCC2aobUYl9m9k9FTF7w0cV6zgdGKeAZdYhef7MOYx4c8Gw42WtqNqYnGwJAHckNY5Te1LsaGijGEdz5Za710Zh8NzfkqOnxqI+8EXim0scEPVcC4jKxWe4SfspdzR3RSy2F7RYjTRsPSNY420IXls1Y104dE0xgkaHvQuI4k+Z5c4k8hwHcpcIpS+VoHMFa1GnVEG2+5j26h3TUYrtn6nqeJYLJUQRtEzmDdAIHH5rK1XstnGbXNd9F6BRMsxo5AK5iGQWRDU2Vdos0rqYT95Hh1VsRVR/9snwVZLQyxnNr227ivoctvqh58Njf2mNPyTMf/pT/ckxN6OvwbR4PTbQ1EZ6sjx4n8o2XbqqLbdJ+V6lW7DU8nuAfJUU/suj3gQTa+iKtXp5d5R+x3QuXaMyn2C2fdPL0813AHK/Fep71hkgsOoWwxhjRYBEFyzr7XbPP9DldeyOBznJhKaXJpd69fJBCpCLlGukpj3KS6OPeoiUiVG5yskWOPeoXvSe9Cyzd6ukQKVyq8YrhGwniVLVYgGrE7SYvvGwKboqc5egtfcq4tlVU4kS8m51SQPrT+iS3FBHn3ZJvk1TsRYON/DNJuIuPZjcfHJTwUbRoAi42LNcorwNhKT5YEw1DvhapmYbI7tSn/Sj2BSsQXY/BIIq145Ao8Dbxc93+pER4JF8APjcooJ+/ZCdk34hFCPkBVsMcbMmNudMlma+UNByHkrTE6y5PdksvXz3Ke09b8RHU2JLsDOdcorDKMyPAQjW3W32Swq3XKavs6cMienq6ky/pKFkUQFhfiojQxnVg8lPPLc+CDr68RtJPyWGt0n25ZvPCQDjMUMbD1RvLD1Elzxsi8UxIyOzKAaLra09ThHu+5iam5TeI8Do4yTYarXYFhEsVpA26g2VwLfcHHRemUVMAABoPXr5JPWarHsIb0emwt8iroNoXD+8YQPBaKlxuN4ycnGjaRmAgajZ5h7OR7lkNxfhg0uz5LpkgOhT95ZV1JNF2SSOSnp9oyMnghRs8iu00JKY56Ehr2v0IUpeq4O2ji5Mc5NL00lSWSESuXSJUbnriw4vUTnJEqCSUDirJEjnPQ8s1uPqyGqK8BUlbjPAFFjBy4KymkWdRXgcVSVuM8AqyorS7igp5bBO10LxFJ3eQzEcWPNUE0pcblPqZLlRRtubLVrgoIx7bXNnRESkruDDhuhcVXci60zL1gREYUUYU7AsyTNdIeApWBRhPaUJliVqBxGrsLBEyygBZzEKq9yiVQ3MpZPagHEargqYlSVE28U2KO5stiEdqMSye+QfgtCZHjJejRsEcYaFR7M4duN3irOefMlZOps6k8LhGxpaunDuKaoDGklYjG8WMjjnkEZtDjF+q0rOOKa0tG32mKazUZ9iIibq1wXCzI8IOipS9wAXomAYSGNGWaJqbunHC5B6SjqS3Pgt8HoAxoAC0MLLIakgsESvPSluZu4wsE4cu7yh3kt5UK4JnG6CqqBj9R+fNT765dcSkZ+pwp7DdhK7TY05uT1fEIGtwxr+4oiln3jsE9PWtfoVPdZaamfEckXSY1wd6+a5w8UdkuS5RveAhZcSbbJU9bjIzzXRg3wS5JFpU14H5VJXYzbiqirxUu0VdJNfvTten8xad3kGVOIucgnyLgaSjKegJ1TXswQDLkBiMlAYlJZaGoYGNWQxKouSi0+2xfUPZEDc65R+GU9zcoCJtyr3DqY6pq2WEJ0R3SyXEbhYfhcTOgKSz+xqhbEQ1DsKnaUGQWJIuF9k3eQ1ZPYKFHLJbwD4hWcFnMQqeCMrZ9VSTSXK0qK8GXqLcjFc4FQbzgVV00W85bfBaUMbdTqbNkcIppKt8sss3HcaGhZ/G8V3RYKfFcSDQc1kKqpLzdK6ejLyx7VajYtq5I5H3NyuwxbxsmMFytBgeGXINk/ZNQjky6q3ZLBbbOYRxIW4w+m9evWSrsOpbWCv4G2C89fa5vJ6KqChHCCGFOUV13eSoUkulvKK6V1xxJvrm+mXXC5ccP6RNL0NNWAKqq8YtxV4wbIykWNbO0i2vr160yGLz7puEqzGCdFUz1V9SnqaWu7F7LFgRxxwyuonVu9xuhZod7RchpCCntkUJ75sJzKLp8OJRmHU4IVoIw1LTtx2QaNfiypNNuqF2IFqsat4IVLUUt1MMS94mWY8FfieKlyoZCSblaQ4RdDy4Qnq7IR7IzrarJvLAsMp7kLU01OAFRwUm6VaQSlCue7gPp47Vhh6SjD0krga3ego9FIHJJLmWjwcfJYKprp11JFqXcDa3go6yZABJJacF2MextyL3BKO5utDW1O4ywSSWdb7VmGa1Ps1ZRj8SrS4oEFcSWjFJLsZFkm5NssMOpd5wW7wmi3QF1JZmtk+DX0UUo5NHRst65I9jl1JY8uTTQ/eS3kklUk5vJF9vXrkuJKcEkMtXZVlVidkkkaEV2KSZRVuLlU9RWk8SkktKuCQlbNgvSEoinoS5JJXm9q7Aq1u7st6XCwpKnDwBdJJIb5bhvasFeKrdOSnFeXBJJNOKxkFuecHLEqRkC6khtl0P3VC8BJJQjgd9OEwQ2XEkVNg2iS66kkuIP/Z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grpSp>
        <p:nvGrpSpPr>
          <p:cNvPr id="8" name="Group 7"/>
          <p:cNvGrpSpPr/>
          <p:nvPr/>
        </p:nvGrpSpPr>
        <p:grpSpPr>
          <a:xfrm>
            <a:off x="4297608" y="4980063"/>
            <a:ext cx="3954368" cy="1517415"/>
            <a:chOff x="2902014" y="4365104"/>
            <a:chExt cx="5765747" cy="2376264"/>
          </a:xfrm>
        </p:grpSpPr>
        <p:sp>
          <p:nvSpPr>
            <p:cNvPr id="9" name="Rectangle 8"/>
            <p:cNvSpPr/>
            <p:nvPr/>
          </p:nvSpPr>
          <p:spPr>
            <a:xfrm>
              <a:off x="2975983" y="4583407"/>
              <a:ext cx="4883849" cy="1925382"/>
            </a:xfrm>
            <a:prstGeom prst="rect">
              <a:avLst/>
            </a:prstGeom>
            <a:solidFill>
              <a:schemeClr val="accent1">
                <a:alpha val="19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0" name="Elbow Connector 9"/>
            <p:cNvCxnSpPr>
              <a:stCxn id="23" idx="1"/>
              <a:endCxn id="17" idx="0"/>
            </p:cNvCxnSpPr>
            <p:nvPr/>
          </p:nvCxnSpPr>
          <p:spPr>
            <a:xfrm rot="10800000" flipV="1">
              <a:off x="4373001" y="5051473"/>
              <a:ext cx="130569" cy="365863"/>
            </a:xfrm>
            <a:prstGeom prst="bentConnector2">
              <a:avLst/>
            </a:prstGeom>
            <a:ln w="38100"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 rot="16200000">
              <a:off x="2731760" y="5730433"/>
              <a:ext cx="810841" cy="470333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1400" dirty="0" smtClean="0"/>
                <a:t>WBM</a:t>
              </a:r>
              <a:endParaRPr lang="he-IL" sz="1400" dirty="0"/>
            </a:p>
          </p:txBody>
        </p:sp>
        <p:cxnSp>
          <p:nvCxnSpPr>
            <p:cNvPr id="12" name="Elbow Connector 11"/>
            <p:cNvCxnSpPr>
              <a:endCxn id="13" idx="0"/>
            </p:cNvCxnSpPr>
            <p:nvPr/>
          </p:nvCxnSpPr>
          <p:spPr>
            <a:xfrm rot="10800000" flipV="1">
              <a:off x="3139738" y="4858488"/>
              <a:ext cx="1363835" cy="701691"/>
            </a:xfrm>
            <a:prstGeom prst="bentConnector2">
              <a:avLst/>
            </a:prstGeom>
            <a:ln w="38100"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2975983" y="5560180"/>
              <a:ext cx="327508" cy="187118"/>
            </a:xfrm>
            <a:prstGeom prst="ellipse">
              <a:avLst/>
            </a:prstGeom>
            <a:effectLst>
              <a:outerShdw blurRad="40000" dist="23000" dir="5400000" rotWithShape="0">
                <a:srgbClr val="000000">
                  <a:alpha val="35000"/>
                </a:srgbClr>
              </a:outerShdw>
              <a:reflection blurRad="6350" stA="50000" endA="275" endPos="40000" dist="101600" dir="5400000" sy="-100000" algn="bl" rotWithShape="0"/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coolSlant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l"/>
              <a:r>
                <a:rPr lang="en-US" sz="1200" dirty="0"/>
                <a:t>F</a:t>
              </a:r>
              <a:endParaRPr lang="he-IL" sz="1200" dirty="0"/>
            </a:p>
          </p:txBody>
        </p:sp>
        <p:cxnSp>
          <p:nvCxnSpPr>
            <p:cNvPr id="14" name="Elbow Connector 13"/>
            <p:cNvCxnSpPr/>
            <p:nvPr/>
          </p:nvCxnSpPr>
          <p:spPr>
            <a:xfrm rot="16200000" flipH="1">
              <a:off x="6355521" y="4880684"/>
              <a:ext cx="498659" cy="611372"/>
            </a:xfrm>
            <a:prstGeom prst="bentConnector3">
              <a:avLst>
                <a:gd name="adj1" fmla="val -1038"/>
              </a:avLst>
            </a:prstGeom>
            <a:ln w="38100"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Elbow Connector 14"/>
            <p:cNvCxnSpPr>
              <a:stCxn id="16" idx="2"/>
            </p:cNvCxnSpPr>
            <p:nvPr/>
          </p:nvCxnSpPr>
          <p:spPr>
            <a:xfrm rot="5400000">
              <a:off x="4823662" y="4466371"/>
              <a:ext cx="226451" cy="3129060"/>
            </a:xfrm>
            <a:prstGeom prst="bentConnector2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480924" y="5435699"/>
              <a:ext cx="2040987" cy="481977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1400" dirty="0" smtClean="0"/>
                <a:t>Biliniar</a:t>
              </a:r>
              <a:endParaRPr lang="en-US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541933" y="5417337"/>
              <a:ext cx="1662133" cy="481977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1400" dirty="0" smtClean="0"/>
                <a:t>Addr</a:t>
              </a:r>
              <a:endParaRPr lang="he-IL" sz="14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005561" y="6462430"/>
              <a:ext cx="1419199" cy="268719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1400" dirty="0" smtClean="0"/>
                <a:t>WBS</a:t>
              </a:r>
              <a:endParaRPr lang="he-IL" sz="1400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4045493" y="6554250"/>
              <a:ext cx="327508" cy="187118"/>
            </a:xfrm>
            <a:prstGeom prst="ellipse">
              <a:avLst/>
            </a:prstGeom>
            <a:effectLst>
              <a:outerShdw blurRad="40000" dist="23000" dir="5400000" rotWithShape="0">
                <a:srgbClr val="000000">
                  <a:alpha val="35000"/>
                </a:srgbClr>
              </a:outerShdw>
              <a:reflection blurRad="6350" stA="50000" endA="275" endPos="40000" dist="101600" dir="5400000" sy="-100000" algn="bl" rotWithShape="0"/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coolSlant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l"/>
              <a:r>
                <a:rPr lang="he-IL" sz="1200" dirty="0" smtClean="0"/>
                <a:t>6</a:t>
              </a:r>
              <a:endParaRPr lang="he-IL" sz="1200" dirty="0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6338840" y="4365104"/>
              <a:ext cx="2328921" cy="43660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050" dirty="0" smtClean="0"/>
                <a:t>Image Manipulation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958734" y="6188762"/>
              <a:ext cx="1795297" cy="273668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1200" dirty="0" err="1" smtClean="0">
                  <a:solidFill>
                    <a:schemeClr val="tx1"/>
                  </a:solidFill>
                </a:rPr>
                <a:t>Param</a:t>
              </a:r>
              <a:r>
                <a:rPr 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Reg</a:t>
              </a:r>
              <a:endParaRPr lang="en-US" sz="12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22" name="Elbow Connector 21"/>
            <p:cNvCxnSpPr>
              <a:endCxn id="21" idx="2"/>
            </p:cNvCxnSpPr>
            <p:nvPr/>
          </p:nvCxnSpPr>
          <p:spPr>
            <a:xfrm flipV="1">
              <a:off x="5424759" y="6462430"/>
              <a:ext cx="1431623" cy="185379"/>
            </a:xfrm>
            <a:prstGeom prst="bentConnector2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503569" y="4762287"/>
              <a:ext cx="1795598" cy="57837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1200" dirty="0" smtClean="0"/>
                <a:t>manager</a:t>
              </a:r>
              <a:endParaRPr lang="en-US" sz="600" dirty="0" smtClean="0"/>
            </a:p>
            <a:p>
              <a:pPr algn="ctr" rtl="0"/>
              <a:endParaRPr lang="he-IL" sz="600" dirty="0"/>
            </a:p>
          </p:txBody>
        </p:sp>
        <p:cxnSp>
          <p:nvCxnSpPr>
            <p:cNvPr id="24" name="Elbow Connector 23"/>
            <p:cNvCxnSpPr/>
            <p:nvPr/>
          </p:nvCxnSpPr>
          <p:spPr>
            <a:xfrm>
              <a:off x="5204067" y="5581598"/>
              <a:ext cx="276857" cy="112566"/>
            </a:xfrm>
            <a:prstGeom prst="bentConnector3">
              <a:avLst>
                <a:gd name="adj1" fmla="val 50000"/>
              </a:avLst>
            </a:prstGeom>
            <a:ln w="19050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17" idx="2"/>
            </p:cNvCxnSpPr>
            <p:nvPr/>
          </p:nvCxnSpPr>
          <p:spPr>
            <a:xfrm rot="5400000">
              <a:off x="3794898" y="5476765"/>
              <a:ext cx="155553" cy="1000650"/>
            </a:xfrm>
            <a:prstGeom prst="bentConnector2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933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Pipeline makes the throughput shorter. With “heavy” calculations, it is recommended to break the arithmetic process.</a:t>
            </a:r>
          </a:p>
          <a:p>
            <a:pPr algn="l" rtl="0"/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Conclusions/lessons (1)</a:t>
            </a:r>
            <a:endParaRPr lang="he-IL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925309"/>
            <a:ext cx="3283619" cy="2616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028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525963"/>
          </a:xfrm>
        </p:spPr>
        <p:txBody>
          <a:bodyPr/>
          <a:lstStyle/>
          <a:p>
            <a:pPr algn="l" rtl="0"/>
            <a:r>
              <a:rPr lang="en-US" dirty="0" smtClean="0"/>
              <a:t>Working with generics parameters make the design more flexible.</a:t>
            </a:r>
          </a:p>
          <a:p>
            <a:pPr algn="l" rtl="0"/>
            <a:endParaRPr lang="he-IL" dirty="0"/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rtl="0"/>
            <a:r>
              <a:rPr lang="en-US" dirty="0" smtClean="0"/>
              <a:t>Conclusions/lessons (2)</a:t>
            </a:r>
            <a:endParaRPr lang="he-IL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293096"/>
            <a:ext cx="22098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72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525963"/>
          </a:xfrm>
        </p:spPr>
        <p:txBody>
          <a:bodyPr/>
          <a:lstStyle/>
          <a:p>
            <a:pPr algn="l" rtl="0"/>
            <a:r>
              <a:rPr lang="en-US" dirty="0" smtClean="0">
                <a:solidFill>
                  <a:srgbClr val="000000"/>
                </a:solidFill>
              </a:rPr>
              <a:t>Top down design divides the coding procedure into stages, allows more than one person to work on solution, allows parallel work.</a:t>
            </a:r>
          </a:p>
          <a:p>
            <a:pPr algn="l" rtl="0"/>
            <a:endParaRPr lang="he-IL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rtl="0"/>
            <a:r>
              <a:rPr lang="en-US" dirty="0" smtClean="0"/>
              <a:t>Conclusions/lessons (3)</a:t>
            </a:r>
            <a:endParaRPr lang="he-IL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148071"/>
            <a:ext cx="2160240" cy="1808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257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Finish Image Man. Manager – complete read/write states</a:t>
            </a:r>
          </a:p>
          <a:p>
            <a:pPr algn="l" rtl="0"/>
            <a:r>
              <a:rPr lang="en-US" dirty="0" smtClean="0"/>
              <a:t>Complete Top Block</a:t>
            </a:r>
          </a:p>
          <a:p>
            <a:pPr algn="l" rtl="0"/>
            <a:r>
              <a:rPr lang="en-US" dirty="0" smtClean="0"/>
              <a:t>Integration with global system</a:t>
            </a:r>
          </a:p>
          <a:p>
            <a:pPr algn="l" rtl="0"/>
            <a:r>
              <a:rPr lang="en-US" dirty="0" smtClean="0"/>
              <a:t>Simulation of complete system</a:t>
            </a:r>
          </a:p>
          <a:p>
            <a:pPr algn="l" rtl="0"/>
            <a:r>
              <a:rPr lang="en-US" dirty="0" smtClean="0"/>
              <a:t>Synthesis- working with DE2</a:t>
            </a:r>
          </a:p>
          <a:p>
            <a:pPr algn="l" rtl="0"/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Missions ahead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91801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748181"/>
              </p:ext>
            </p:extLst>
          </p:nvPr>
        </p:nvGraphicFramePr>
        <p:xfrm>
          <a:off x="1177059" y="1569272"/>
          <a:ext cx="6419071" cy="276352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608543"/>
                <a:gridCol w="1810528"/>
              </a:tblGrid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Tasks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Month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Finish Image Man. Manager – complete read/write states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November</a:t>
                      </a:r>
                      <a:endParaRPr lang="he-IL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Complete Top Block, Integration with global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December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Simulation of complete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January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Synthesis- working with DE2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February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Final</a:t>
                      </a:r>
                      <a:r>
                        <a:rPr lang="en-US" baseline="0" dirty="0" smtClean="0"/>
                        <a:t> Presentation – part B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March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Table – 2012-2013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4869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3027792"/>
          </a:xfrm>
        </p:spPr>
        <p:txBody>
          <a:bodyPr/>
          <a:lstStyle/>
          <a:p>
            <a:pPr marL="109728" indent="0" algn="l" rtl="0">
              <a:buNone/>
            </a:pPr>
            <a:r>
              <a:rPr lang="en-US" dirty="0" smtClean="0"/>
              <a:t>Implement the following algorithms using FPGA:</a:t>
            </a:r>
          </a:p>
          <a:p>
            <a:pPr algn="l" rtl="0"/>
            <a:r>
              <a:rPr lang="en-US" dirty="0" smtClean="0"/>
              <a:t>Full panoramic rotation: 0 to 360 degrees</a:t>
            </a:r>
          </a:p>
          <a:p>
            <a:pPr algn="l" rtl="0"/>
            <a:r>
              <a:rPr lang="en-US" dirty="0" smtClean="0"/>
              <a:t>Support of Zoom function</a:t>
            </a:r>
          </a:p>
          <a:p>
            <a:pPr algn="l" rtl="0"/>
            <a:r>
              <a:rPr lang="en-US" dirty="0" smtClean="0"/>
              <a:t>Support of Crop-Image function</a:t>
            </a:r>
          </a:p>
          <a:p>
            <a:pPr algn="l" rtl="0"/>
            <a:r>
              <a:rPr lang="en-US" dirty="0" smtClean="0"/>
              <a:t>Minimum </a:t>
            </a:r>
            <a:r>
              <a:rPr lang="en-US" dirty="0"/>
              <a:t>i</a:t>
            </a:r>
            <a:r>
              <a:rPr lang="en-US" dirty="0" smtClean="0"/>
              <a:t>mage distortion</a:t>
            </a:r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Project’s Goals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5826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12395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C:\Program Files\Microsoft Office\MEDIA\CAGCAT10\j0285750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285916" y="285728"/>
            <a:ext cx="1053790" cy="781233"/>
          </a:xfrm>
          <a:prstGeom prst="rect">
            <a:avLst/>
          </a:prstGeom>
          <a:noFill/>
        </p:spPr>
      </p:pic>
      <p:sp>
        <p:nvSpPr>
          <p:cNvPr id="52" name="TextBox 51"/>
          <p:cNvSpPr txBox="1"/>
          <p:nvPr/>
        </p:nvSpPr>
        <p:spPr>
          <a:xfrm rot="16200000">
            <a:off x="7478939" y="3454216"/>
            <a:ext cx="457176" cy="24622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000" dirty="0" smtClean="0"/>
              <a:t>Flush</a:t>
            </a:r>
            <a:endParaRPr lang="he-IL" sz="1000" dirty="0"/>
          </a:p>
        </p:txBody>
      </p:sp>
      <p:sp>
        <p:nvSpPr>
          <p:cNvPr id="53" name="Rectangle 52"/>
          <p:cNvSpPr/>
          <p:nvPr/>
        </p:nvSpPr>
        <p:spPr>
          <a:xfrm>
            <a:off x="-71470" y="2571744"/>
            <a:ext cx="3929090" cy="2428892"/>
          </a:xfrm>
          <a:prstGeom prst="rect">
            <a:avLst/>
          </a:prstGeom>
          <a:solidFill>
            <a:schemeClr val="accent1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/>
          </a:p>
        </p:txBody>
      </p:sp>
      <p:sp>
        <p:nvSpPr>
          <p:cNvPr id="54" name="Rectangle 53"/>
          <p:cNvSpPr/>
          <p:nvPr/>
        </p:nvSpPr>
        <p:spPr>
          <a:xfrm>
            <a:off x="214282" y="-142900"/>
            <a:ext cx="3571900" cy="1143008"/>
          </a:xfrm>
          <a:prstGeom prst="rect">
            <a:avLst/>
          </a:prstGeom>
          <a:solidFill>
            <a:schemeClr val="accent1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100"/>
          </a:p>
        </p:txBody>
      </p:sp>
      <p:sp>
        <p:nvSpPr>
          <p:cNvPr id="55" name="TextBox 54"/>
          <p:cNvSpPr txBox="1"/>
          <p:nvPr/>
        </p:nvSpPr>
        <p:spPr>
          <a:xfrm>
            <a:off x="676184" y="410745"/>
            <a:ext cx="684803" cy="26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r>
              <a:rPr lang="en-US" sz="1100" dirty="0" smtClean="0"/>
              <a:t>UART RX</a:t>
            </a:r>
            <a:endParaRPr lang="he-IL" sz="1100" dirty="0"/>
          </a:p>
        </p:txBody>
      </p:sp>
      <p:sp>
        <p:nvSpPr>
          <p:cNvPr id="56" name="TextBox 55"/>
          <p:cNvSpPr txBox="1"/>
          <p:nvPr/>
        </p:nvSpPr>
        <p:spPr>
          <a:xfrm>
            <a:off x="1887724" y="410745"/>
            <a:ext cx="625491" cy="26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r>
              <a:rPr lang="en-US" sz="1100" dirty="0" smtClean="0"/>
              <a:t>MP Dec</a:t>
            </a:r>
            <a:endParaRPr lang="he-IL" sz="1100" dirty="0"/>
          </a:p>
        </p:txBody>
      </p:sp>
      <p:cxnSp>
        <p:nvCxnSpPr>
          <p:cNvPr id="57" name="Elbow Connector 56"/>
          <p:cNvCxnSpPr>
            <a:stCxn id="55" idx="3"/>
            <a:endCxn id="56" idx="1"/>
          </p:cNvCxnSpPr>
          <p:nvPr/>
        </p:nvCxnSpPr>
        <p:spPr>
          <a:xfrm>
            <a:off x="1360987" y="541550"/>
            <a:ext cx="526737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979624" y="410745"/>
            <a:ext cx="733244" cy="26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100" dirty="0" smtClean="0"/>
              <a:t>RAM 1</a:t>
            </a:r>
            <a:endParaRPr lang="he-IL" sz="1100" dirty="0"/>
          </a:p>
        </p:txBody>
      </p:sp>
      <p:cxnSp>
        <p:nvCxnSpPr>
          <p:cNvPr id="59" name="Elbow Connector 58"/>
          <p:cNvCxnSpPr>
            <a:stCxn id="56" idx="3"/>
            <a:endCxn id="58" idx="1"/>
          </p:cNvCxnSpPr>
          <p:nvPr/>
        </p:nvCxnSpPr>
        <p:spPr>
          <a:xfrm>
            <a:off x="2513215" y="541550"/>
            <a:ext cx="466409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endCxn id="54" idx="1"/>
          </p:cNvCxnSpPr>
          <p:nvPr/>
        </p:nvCxnSpPr>
        <p:spPr>
          <a:xfrm flipV="1">
            <a:off x="-357222" y="428604"/>
            <a:ext cx="571504" cy="21431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1214414" y="5478677"/>
            <a:ext cx="1428760" cy="1165033"/>
            <a:chOff x="1214414" y="5478677"/>
            <a:chExt cx="1428760" cy="1165033"/>
          </a:xfrm>
        </p:grpSpPr>
        <p:grpSp>
          <p:nvGrpSpPr>
            <p:cNvPr id="62" name="Group 61"/>
            <p:cNvGrpSpPr/>
            <p:nvPr/>
          </p:nvGrpSpPr>
          <p:grpSpPr>
            <a:xfrm>
              <a:off x="1214414" y="5715016"/>
              <a:ext cx="1428760" cy="928694"/>
              <a:chOff x="6929454" y="5214950"/>
              <a:chExt cx="1428760" cy="928694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7072330" y="5357826"/>
                <a:ext cx="1214446" cy="646331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rtlCol="1">
                <a:spAutoFit/>
              </a:bodyPr>
              <a:lstStyle/>
              <a:p>
                <a:pPr algn="ctr" rtl="0"/>
                <a:r>
                  <a:rPr lang="en-US" dirty="0" smtClean="0"/>
                  <a:t>SDRAM Controller</a:t>
                </a:r>
                <a:endParaRPr lang="he-IL" dirty="0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6929454" y="5214950"/>
                <a:ext cx="1428760" cy="928694"/>
              </a:xfrm>
              <a:prstGeom prst="rect">
                <a:avLst/>
              </a:prstGeom>
              <a:solidFill>
                <a:schemeClr val="accent1">
                  <a:alpha val="1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/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1500166" y="5478677"/>
              <a:ext cx="928694" cy="307777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1400" dirty="0" smtClean="0"/>
                <a:t>WBS</a:t>
              </a:r>
              <a:endParaRPr lang="he-IL" sz="1400" dirty="0"/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-157951" y="6830868"/>
            <a:ext cx="1601721" cy="4154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algn="l"/>
            <a:r>
              <a:rPr lang="en-US" sz="1050" b="1" u="sng" dirty="0" smtClean="0"/>
              <a:t>WBM</a:t>
            </a:r>
            <a:r>
              <a:rPr lang="en-US" sz="1050" b="1" dirty="0" smtClean="0"/>
              <a:t> </a:t>
            </a:r>
            <a:r>
              <a:rPr lang="en-US" sz="1050" dirty="0" smtClean="0"/>
              <a:t>– Wishbone Master</a:t>
            </a:r>
          </a:p>
          <a:p>
            <a:pPr algn="l"/>
            <a:r>
              <a:rPr lang="en-US" sz="1050" b="1" u="sng" dirty="0" smtClean="0"/>
              <a:t>WBS</a:t>
            </a:r>
            <a:r>
              <a:rPr lang="en-US" sz="1050" dirty="0" smtClean="0"/>
              <a:t> – Wishbone Slave</a:t>
            </a:r>
            <a:endParaRPr lang="he-IL" sz="1050" dirty="0"/>
          </a:p>
        </p:txBody>
      </p:sp>
      <p:cxnSp>
        <p:nvCxnSpPr>
          <p:cNvPr id="67" name="Elbow Connector 66"/>
          <p:cNvCxnSpPr>
            <a:stCxn id="70" idx="2"/>
            <a:endCxn id="63" idx="0"/>
          </p:cNvCxnSpPr>
          <p:nvPr/>
        </p:nvCxnSpPr>
        <p:spPr>
          <a:xfrm rot="5400000">
            <a:off x="1493320" y="4900326"/>
            <a:ext cx="1049545" cy="107157"/>
          </a:xfrm>
          <a:prstGeom prst="bentConnector3">
            <a:avLst>
              <a:gd name="adj1" fmla="val 63613"/>
            </a:avLst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85786" y="2905780"/>
            <a:ext cx="1000132" cy="5232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err="1" smtClean="0"/>
              <a:t>Mem</a:t>
            </a:r>
            <a:r>
              <a:rPr lang="en-US" sz="1400" dirty="0" smtClean="0"/>
              <a:t> Ctrl </a:t>
            </a:r>
            <a:r>
              <a:rPr lang="en-US" sz="1400" dirty="0" err="1" smtClean="0"/>
              <a:t>Wr</a:t>
            </a:r>
            <a:endParaRPr lang="he-IL" sz="1400" dirty="0"/>
          </a:p>
        </p:txBody>
      </p:sp>
      <p:sp>
        <p:nvSpPr>
          <p:cNvPr id="69" name="TextBox 68"/>
          <p:cNvSpPr txBox="1"/>
          <p:nvPr/>
        </p:nvSpPr>
        <p:spPr>
          <a:xfrm>
            <a:off x="2357422" y="2786058"/>
            <a:ext cx="1000132" cy="5232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err="1" smtClean="0"/>
              <a:t>Mem</a:t>
            </a:r>
            <a:r>
              <a:rPr lang="en-US" sz="1400" dirty="0" smtClean="0"/>
              <a:t> Ctrl Rd</a:t>
            </a:r>
            <a:endParaRPr lang="he-IL" sz="1400" dirty="0"/>
          </a:p>
        </p:txBody>
      </p:sp>
      <p:sp>
        <p:nvSpPr>
          <p:cNvPr id="70" name="TextBox 69"/>
          <p:cNvSpPr txBox="1"/>
          <p:nvPr/>
        </p:nvSpPr>
        <p:spPr>
          <a:xfrm>
            <a:off x="1571604" y="3905912"/>
            <a:ext cx="1000132" cy="5232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SDRAM Arbiter</a:t>
            </a:r>
            <a:endParaRPr lang="he-IL" sz="1400" dirty="0"/>
          </a:p>
        </p:txBody>
      </p:sp>
      <p:cxnSp>
        <p:nvCxnSpPr>
          <p:cNvPr id="71" name="Shape 19"/>
          <p:cNvCxnSpPr>
            <a:endCxn id="70" idx="1"/>
          </p:cNvCxnSpPr>
          <p:nvPr/>
        </p:nvCxnSpPr>
        <p:spPr>
          <a:xfrm rot="16200000" flipH="1">
            <a:off x="1166624" y="3762542"/>
            <a:ext cx="524208" cy="285752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hape 20"/>
          <p:cNvCxnSpPr>
            <a:stCxn id="127" idx="2"/>
            <a:endCxn id="70" idx="3"/>
          </p:cNvCxnSpPr>
          <p:nvPr/>
        </p:nvCxnSpPr>
        <p:spPr>
          <a:xfrm rot="5400000">
            <a:off x="2398806" y="3720664"/>
            <a:ext cx="619788" cy="273928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 rot="5400000">
            <a:off x="3475723" y="3025079"/>
            <a:ext cx="928694" cy="307777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74" name="Elbow Connector 73"/>
          <p:cNvCxnSpPr>
            <a:stCxn id="69" idx="3"/>
            <a:endCxn id="73" idx="2"/>
          </p:cNvCxnSpPr>
          <p:nvPr/>
        </p:nvCxnSpPr>
        <p:spPr>
          <a:xfrm>
            <a:off x="3357554" y="3047668"/>
            <a:ext cx="428628" cy="1313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5429256" y="-357214"/>
            <a:ext cx="3571900" cy="1357322"/>
          </a:xfrm>
          <a:prstGeom prst="rect">
            <a:avLst/>
          </a:prstGeom>
          <a:solidFill>
            <a:schemeClr val="accent1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100"/>
          </a:p>
        </p:txBody>
      </p:sp>
      <p:sp>
        <p:nvSpPr>
          <p:cNvPr id="76" name="TextBox 75"/>
          <p:cNvSpPr txBox="1"/>
          <p:nvPr/>
        </p:nvSpPr>
        <p:spPr>
          <a:xfrm>
            <a:off x="6008179" y="357166"/>
            <a:ext cx="567784" cy="26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r>
              <a:rPr lang="en-US" sz="1100" dirty="0" smtClean="0"/>
              <a:t>RAM 2</a:t>
            </a:r>
            <a:endParaRPr lang="he-IL" sz="1100" dirty="0"/>
          </a:p>
        </p:txBody>
      </p:sp>
      <p:sp>
        <p:nvSpPr>
          <p:cNvPr id="77" name="TextBox 76"/>
          <p:cNvSpPr txBox="1"/>
          <p:nvPr/>
        </p:nvSpPr>
        <p:spPr>
          <a:xfrm>
            <a:off x="7117126" y="357166"/>
            <a:ext cx="611065" cy="26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r>
              <a:rPr lang="en-US" sz="1100" dirty="0" smtClean="0"/>
              <a:t>MP Enc</a:t>
            </a:r>
            <a:endParaRPr lang="he-IL" sz="1100" dirty="0"/>
          </a:p>
        </p:txBody>
      </p:sp>
      <p:cxnSp>
        <p:nvCxnSpPr>
          <p:cNvPr id="78" name="Elbow Connector 77"/>
          <p:cNvCxnSpPr>
            <a:stCxn id="76" idx="3"/>
            <a:endCxn id="77" idx="1"/>
          </p:cNvCxnSpPr>
          <p:nvPr/>
        </p:nvCxnSpPr>
        <p:spPr>
          <a:xfrm>
            <a:off x="6575963" y="487971"/>
            <a:ext cx="541163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8194598" y="357166"/>
            <a:ext cx="733244" cy="26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100" dirty="0" smtClean="0"/>
              <a:t>UART TX</a:t>
            </a:r>
            <a:endParaRPr lang="he-IL" sz="1100" dirty="0"/>
          </a:p>
        </p:txBody>
      </p:sp>
      <p:cxnSp>
        <p:nvCxnSpPr>
          <p:cNvPr id="80" name="Elbow Connector 79"/>
          <p:cNvCxnSpPr>
            <a:stCxn id="77" idx="3"/>
            <a:endCxn id="79" idx="1"/>
          </p:cNvCxnSpPr>
          <p:nvPr/>
        </p:nvCxnSpPr>
        <p:spPr>
          <a:xfrm>
            <a:off x="7728191" y="487971"/>
            <a:ext cx="466407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5643570" y="928670"/>
            <a:ext cx="928694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cxnSp>
        <p:nvCxnSpPr>
          <p:cNvPr id="82" name="Shape 119"/>
          <p:cNvCxnSpPr>
            <a:stCxn id="73" idx="0"/>
          </p:cNvCxnSpPr>
          <p:nvPr/>
        </p:nvCxnSpPr>
        <p:spPr>
          <a:xfrm flipV="1">
            <a:off x="4093959" y="2678901"/>
            <a:ext cx="335165" cy="500067"/>
          </a:xfrm>
          <a:prstGeom prst="bentConnector5">
            <a:avLst>
              <a:gd name="adj1" fmla="val 68205"/>
              <a:gd name="adj2" fmla="val 43958"/>
              <a:gd name="adj3" fmla="val 31795"/>
            </a:avLst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hape 121"/>
          <p:cNvCxnSpPr>
            <a:stCxn id="154" idx="0"/>
            <a:endCxn id="100" idx="0"/>
          </p:cNvCxnSpPr>
          <p:nvPr/>
        </p:nvCxnSpPr>
        <p:spPr>
          <a:xfrm>
            <a:off x="4798456" y="2920208"/>
            <a:ext cx="2071581" cy="24993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83"/>
          <p:cNvCxnSpPr>
            <a:stCxn id="75" idx="3"/>
            <a:endCxn id="51" idx="1"/>
          </p:cNvCxnSpPr>
          <p:nvPr/>
        </p:nvCxnSpPr>
        <p:spPr>
          <a:xfrm flipH="1">
            <a:off x="-1285916" y="321447"/>
            <a:ext cx="10287072" cy="354898"/>
          </a:xfrm>
          <a:prstGeom prst="bentConnector5">
            <a:avLst>
              <a:gd name="adj1" fmla="val -2222"/>
              <a:gd name="adj2" fmla="val -376809"/>
              <a:gd name="adj3" fmla="val 102222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1643042" y="906645"/>
            <a:ext cx="928694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cxnSp>
        <p:nvCxnSpPr>
          <p:cNvPr id="86" name="Elbow Connector 85"/>
          <p:cNvCxnSpPr>
            <a:stCxn id="56" idx="2"/>
            <a:endCxn id="85" idx="0"/>
          </p:cNvCxnSpPr>
          <p:nvPr/>
        </p:nvCxnSpPr>
        <p:spPr>
          <a:xfrm rot="5400000">
            <a:off x="2036785" y="742960"/>
            <a:ext cx="234290" cy="9308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 rot="16200000">
            <a:off x="4904484" y="453311"/>
            <a:ext cx="928694" cy="307777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88" name="Elbow Connector 87"/>
          <p:cNvCxnSpPr>
            <a:stCxn id="81" idx="0"/>
            <a:endCxn id="77" idx="2"/>
          </p:cNvCxnSpPr>
          <p:nvPr/>
        </p:nvCxnSpPr>
        <p:spPr>
          <a:xfrm rot="5400000" flipH="1" flipV="1">
            <a:off x="6610341" y="116352"/>
            <a:ext cx="309894" cy="131474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791990" y="1571612"/>
            <a:ext cx="1161600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r>
              <a:rPr lang="en-US" dirty="0" smtClean="0"/>
              <a:t>INTERCON</a:t>
            </a:r>
            <a:endParaRPr lang="he-IL" dirty="0"/>
          </a:p>
        </p:txBody>
      </p:sp>
      <p:cxnSp>
        <p:nvCxnSpPr>
          <p:cNvPr id="90" name="Elbow Connector 89"/>
          <p:cNvCxnSpPr>
            <a:stCxn id="85" idx="2"/>
            <a:endCxn id="89" idx="0"/>
          </p:cNvCxnSpPr>
          <p:nvPr/>
        </p:nvCxnSpPr>
        <p:spPr>
          <a:xfrm rot="5400000">
            <a:off x="1561495" y="1025718"/>
            <a:ext cx="357190" cy="734599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Elbow Connector 90"/>
          <p:cNvCxnSpPr>
            <a:stCxn id="87" idx="0"/>
          </p:cNvCxnSpPr>
          <p:nvPr/>
        </p:nvCxnSpPr>
        <p:spPr>
          <a:xfrm rot="10800000" flipV="1">
            <a:off x="1928795" y="607200"/>
            <a:ext cx="3286149" cy="1035850"/>
          </a:xfrm>
          <a:prstGeom prst="bentConnector3">
            <a:avLst>
              <a:gd name="adj1" fmla="val 35797"/>
            </a:avLst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7084350" y="2205730"/>
            <a:ext cx="4000560" cy="2428892"/>
          </a:xfrm>
          <a:prstGeom prst="rect">
            <a:avLst/>
          </a:prstGeom>
          <a:solidFill>
            <a:schemeClr val="accent1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4" name="TextBox 93"/>
          <p:cNvSpPr txBox="1"/>
          <p:nvPr/>
        </p:nvSpPr>
        <p:spPr>
          <a:xfrm>
            <a:off x="7512978" y="3134424"/>
            <a:ext cx="85725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200" dirty="0" smtClean="0"/>
              <a:t>FIFO</a:t>
            </a:r>
            <a:endParaRPr lang="he-IL" sz="1200" dirty="0"/>
          </a:p>
        </p:txBody>
      </p:sp>
      <p:sp>
        <p:nvSpPr>
          <p:cNvPr id="95" name="TextBox 94"/>
          <p:cNvSpPr txBox="1"/>
          <p:nvPr/>
        </p:nvSpPr>
        <p:spPr>
          <a:xfrm>
            <a:off x="10227622" y="3563052"/>
            <a:ext cx="714380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VESA</a:t>
            </a:r>
          </a:p>
          <a:p>
            <a:pPr algn="ctr"/>
            <a:r>
              <a:rPr lang="en-US" sz="1400" dirty="0" smtClean="0"/>
              <a:t>Ctrl.</a:t>
            </a:r>
            <a:endParaRPr lang="he-IL" sz="1400" dirty="0"/>
          </a:p>
        </p:txBody>
      </p:sp>
      <p:sp>
        <p:nvSpPr>
          <p:cNvPr id="96" name="TextBox 95"/>
          <p:cNvSpPr txBox="1"/>
          <p:nvPr/>
        </p:nvSpPr>
        <p:spPr>
          <a:xfrm>
            <a:off x="9156052" y="2277168"/>
            <a:ext cx="1118832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1200" dirty="0" err="1" smtClean="0"/>
              <a:t>req_ln_trig</a:t>
            </a:r>
            <a:endParaRPr lang="en-US" sz="1200" dirty="0" smtClean="0"/>
          </a:p>
          <a:p>
            <a:pPr algn="ctr"/>
            <a:r>
              <a:rPr lang="en-US" sz="1200" dirty="0" smtClean="0"/>
              <a:t>&amp; Pixels, </a:t>
            </a:r>
            <a:r>
              <a:rPr lang="en-US" sz="1200" dirty="0" err="1" smtClean="0"/>
              <a:t>VSync</a:t>
            </a:r>
            <a:endParaRPr lang="he-IL" sz="1200" dirty="0"/>
          </a:p>
        </p:txBody>
      </p:sp>
      <p:cxnSp>
        <p:nvCxnSpPr>
          <p:cNvPr id="97" name="Elbow Connector 96"/>
          <p:cNvCxnSpPr>
            <a:stCxn id="94" idx="2"/>
          </p:cNvCxnSpPr>
          <p:nvPr/>
        </p:nvCxnSpPr>
        <p:spPr>
          <a:xfrm rot="16200000" flipH="1">
            <a:off x="7564086" y="3788943"/>
            <a:ext cx="897918" cy="14287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7441540" y="2277168"/>
            <a:ext cx="128588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200" dirty="0" smtClean="0"/>
              <a:t> Pixel Manager</a:t>
            </a:r>
            <a:endParaRPr lang="he-IL" sz="1200" dirty="0" smtClean="0"/>
          </a:p>
          <a:p>
            <a:pPr algn="ctr"/>
            <a:r>
              <a:rPr lang="en-US" sz="1200" dirty="0" smtClean="0"/>
              <a:t>(</a:t>
            </a:r>
            <a:r>
              <a:rPr lang="en-US" sz="1200" dirty="0" err="1" smtClean="0"/>
              <a:t>Req</a:t>
            </a:r>
            <a:r>
              <a:rPr lang="en-US" sz="1200" dirty="0" smtClean="0"/>
              <a:t> for Data)</a:t>
            </a:r>
          </a:p>
        </p:txBody>
      </p:sp>
      <p:cxnSp>
        <p:nvCxnSpPr>
          <p:cNvPr id="99" name="Shape 100"/>
          <p:cNvCxnSpPr>
            <a:stCxn id="95" idx="0"/>
            <a:endCxn id="98" idx="3"/>
          </p:cNvCxnSpPr>
          <p:nvPr/>
        </p:nvCxnSpPr>
        <p:spPr>
          <a:xfrm rot="16200000" flipV="1">
            <a:off x="9128593" y="2106833"/>
            <a:ext cx="1055051" cy="1857388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 rot="16200000">
            <a:off x="6559578" y="3016254"/>
            <a:ext cx="928694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b="1" dirty="0" smtClean="0"/>
              <a:t>WBM</a:t>
            </a:r>
            <a:endParaRPr lang="he-IL" sz="1400" b="1" dirty="0"/>
          </a:p>
        </p:txBody>
      </p:sp>
      <p:cxnSp>
        <p:nvCxnSpPr>
          <p:cNvPr id="101" name="Shape 165"/>
          <p:cNvCxnSpPr>
            <a:stCxn id="98" idx="1"/>
            <a:endCxn id="100" idx="2"/>
          </p:cNvCxnSpPr>
          <p:nvPr/>
        </p:nvCxnSpPr>
        <p:spPr>
          <a:xfrm rot="10800000" flipV="1">
            <a:off x="7177814" y="2508001"/>
            <a:ext cx="263726" cy="662142"/>
          </a:xfrm>
          <a:prstGeom prst="bentConnector5">
            <a:avLst>
              <a:gd name="adj1" fmla="val 55161"/>
              <a:gd name="adj2" fmla="val 15008"/>
              <a:gd name="adj3" fmla="val 56002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2" name="Snip Same Side Corner Rectangle 101"/>
          <p:cNvSpPr/>
          <p:nvPr/>
        </p:nvSpPr>
        <p:spPr>
          <a:xfrm rot="5400000">
            <a:off x="9334646" y="3527333"/>
            <a:ext cx="785818" cy="428628"/>
          </a:xfrm>
          <a:prstGeom prst="snip2SameRect">
            <a:avLst>
              <a:gd name="adj1" fmla="val 32828"/>
              <a:gd name="adj2" fmla="val 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MUX</a:t>
            </a:r>
            <a:endParaRPr lang="he-IL" dirty="0"/>
          </a:p>
        </p:txBody>
      </p:sp>
      <p:sp>
        <p:nvSpPr>
          <p:cNvPr id="103" name="TextBox 102"/>
          <p:cNvSpPr txBox="1"/>
          <p:nvPr/>
        </p:nvSpPr>
        <p:spPr>
          <a:xfrm>
            <a:off x="8941738" y="2777234"/>
            <a:ext cx="1000132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200" dirty="0" smtClean="0"/>
              <a:t>Synthetic </a:t>
            </a:r>
          </a:p>
          <a:p>
            <a:pPr algn="ctr" rtl="0"/>
            <a:r>
              <a:rPr lang="en-US" sz="1200" dirty="0" err="1" smtClean="0"/>
              <a:t>Pic</a:t>
            </a:r>
            <a:r>
              <a:rPr lang="en-US" sz="1200" dirty="0" smtClean="0"/>
              <a:t>. Gen</a:t>
            </a:r>
            <a:endParaRPr lang="he-IL" sz="1200" dirty="0"/>
          </a:p>
        </p:txBody>
      </p:sp>
      <p:cxnSp>
        <p:nvCxnSpPr>
          <p:cNvPr id="104" name="Shape 192"/>
          <p:cNvCxnSpPr>
            <a:stCxn id="103" idx="2"/>
            <a:endCxn id="102" idx="1"/>
          </p:cNvCxnSpPr>
          <p:nvPr/>
        </p:nvCxnSpPr>
        <p:spPr>
          <a:xfrm rot="16200000" flipH="1">
            <a:off x="9226148" y="3454554"/>
            <a:ext cx="502748" cy="71437"/>
          </a:xfrm>
          <a:prstGeom prst="bentConnector4">
            <a:avLst>
              <a:gd name="adj1" fmla="val 28686"/>
              <a:gd name="adj2" fmla="val -220002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5" name="Elbow Connector 104"/>
          <p:cNvCxnSpPr>
            <a:stCxn id="123" idx="3"/>
          </p:cNvCxnSpPr>
          <p:nvPr/>
        </p:nvCxnSpPr>
        <p:spPr>
          <a:xfrm flipV="1">
            <a:off x="8655986" y="3920245"/>
            <a:ext cx="857256" cy="49568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6" name="Elbow Connector 105"/>
          <p:cNvCxnSpPr>
            <a:stCxn id="102" idx="3"/>
            <a:endCxn id="95" idx="1"/>
          </p:cNvCxnSpPr>
          <p:nvPr/>
        </p:nvCxnSpPr>
        <p:spPr>
          <a:xfrm>
            <a:off x="9941869" y="3741647"/>
            <a:ext cx="285753" cy="83015"/>
          </a:xfrm>
          <a:prstGeom prst="bentConnector3">
            <a:avLst>
              <a:gd name="adj1" fmla="val 26171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1785918" y="2357430"/>
            <a:ext cx="928694" cy="307777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108" name="Shape 208"/>
          <p:cNvCxnSpPr>
            <a:stCxn id="107" idx="2"/>
            <a:endCxn id="68" idx="0"/>
          </p:cNvCxnSpPr>
          <p:nvPr/>
        </p:nvCxnSpPr>
        <p:spPr>
          <a:xfrm rot="5400000">
            <a:off x="1647773" y="2303287"/>
            <a:ext cx="240573" cy="964413"/>
          </a:xfrm>
          <a:prstGeom prst="bentConnector3">
            <a:avLst>
              <a:gd name="adj1" fmla="val 26244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" name="Elbow Connector 108"/>
          <p:cNvCxnSpPr>
            <a:stCxn id="107" idx="0"/>
            <a:endCxn id="89" idx="1"/>
          </p:cNvCxnSpPr>
          <p:nvPr/>
        </p:nvCxnSpPr>
        <p:spPr>
          <a:xfrm rot="16200000" flipV="1">
            <a:off x="1220552" y="1327716"/>
            <a:ext cx="601152" cy="1458275"/>
          </a:xfrm>
          <a:prstGeom prst="bentConnector4">
            <a:avLst>
              <a:gd name="adj1" fmla="val 20923"/>
              <a:gd name="adj2" fmla="val 115676"/>
            </a:avLst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Elbow Connector 109"/>
          <p:cNvCxnSpPr>
            <a:stCxn id="58" idx="2"/>
            <a:endCxn id="85" idx="0"/>
          </p:cNvCxnSpPr>
          <p:nvPr/>
        </p:nvCxnSpPr>
        <p:spPr>
          <a:xfrm rot="5400000">
            <a:off x="2609673" y="170072"/>
            <a:ext cx="234290" cy="123885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Elbow Connector 110"/>
          <p:cNvCxnSpPr>
            <a:stCxn id="94" idx="1"/>
          </p:cNvCxnSpPr>
          <p:nvPr/>
        </p:nvCxnSpPr>
        <p:spPr>
          <a:xfrm rot="10800000" flipV="1">
            <a:off x="7155788" y="3272924"/>
            <a:ext cx="357190" cy="75814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12" name="Oval 111"/>
          <p:cNvSpPr/>
          <p:nvPr/>
        </p:nvSpPr>
        <p:spPr>
          <a:xfrm>
            <a:off x="1643042" y="2357430"/>
            <a:ext cx="214314" cy="214314"/>
          </a:xfrm>
          <a:prstGeom prst="ellipse">
            <a:avLst/>
          </a:prstGeom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275" endPos="40000" dist="101600" dir="5400000" sy="-100000" algn="bl" rotWithShape="0"/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coolSlant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he-IL" sz="1200" dirty="0" smtClean="0"/>
              <a:t>1</a:t>
            </a:r>
            <a:endParaRPr lang="he-IL" sz="1200" dirty="0"/>
          </a:p>
        </p:txBody>
      </p:sp>
      <p:sp>
        <p:nvSpPr>
          <p:cNvPr id="113" name="Oval 112"/>
          <p:cNvSpPr/>
          <p:nvPr/>
        </p:nvSpPr>
        <p:spPr>
          <a:xfrm>
            <a:off x="3857620" y="3500438"/>
            <a:ext cx="214314" cy="214314"/>
          </a:xfrm>
          <a:prstGeom prst="ellipse">
            <a:avLst/>
          </a:prstGeom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275" endPos="40000" dist="101600" dir="5400000" sy="-100000" algn="bl" rotWithShape="0"/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coolSlant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he-IL" sz="1200" dirty="0" smtClean="0"/>
              <a:t>2</a:t>
            </a:r>
            <a:endParaRPr lang="he-IL" sz="1200" dirty="0"/>
          </a:p>
        </p:txBody>
      </p:sp>
      <p:sp>
        <p:nvSpPr>
          <p:cNvPr id="114" name="Oval 113"/>
          <p:cNvSpPr/>
          <p:nvPr/>
        </p:nvSpPr>
        <p:spPr>
          <a:xfrm>
            <a:off x="2285984" y="5357826"/>
            <a:ext cx="214314" cy="214314"/>
          </a:xfrm>
          <a:prstGeom prst="ellipse">
            <a:avLst/>
          </a:prstGeom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275" endPos="40000" dist="101600" dir="5400000" sy="-100000" algn="bl" rotWithShape="0"/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coolSlant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he-IL" sz="1200" dirty="0" smtClean="0"/>
              <a:t>3</a:t>
            </a:r>
            <a:endParaRPr lang="he-IL" sz="1200" dirty="0"/>
          </a:p>
        </p:txBody>
      </p:sp>
      <p:sp>
        <p:nvSpPr>
          <p:cNvPr id="115" name="Oval 114"/>
          <p:cNvSpPr/>
          <p:nvPr/>
        </p:nvSpPr>
        <p:spPr>
          <a:xfrm>
            <a:off x="2500298" y="1071546"/>
            <a:ext cx="214314" cy="214314"/>
          </a:xfrm>
          <a:prstGeom prst="ellipse">
            <a:avLst/>
          </a:prstGeom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275" endPos="40000" dist="101600" dir="5400000" sy="-100000" algn="bl" rotWithShape="0"/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coolSlant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l"/>
            <a:r>
              <a:rPr lang="en-US" sz="1200" dirty="0" smtClean="0"/>
              <a:t>A</a:t>
            </a:r>
            <a:endParaRPr lang="he-IL" sz="1200" dirty="0"/>
          </a:p>
        </p:txBody>
      </p:sp>
      <p:sp>
        <p:nvSpPr>
          <p:cNvPr id="116" name="Oval 115"/>
          <p:cNvSpPr/>
          <p:nvPr/>
        </p:nvSpPr>
        <p:spPr>
          <a:xfrm>
            <a:off x="6911882" y="3476598"/>
            <a:ext cx="214314" cy="214314"/>
          </a:xfrm>
          <a:prstGeom prst="ellipse">
            <a:avLst/>
          </a:prstGeom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275" endPos="40000" dist="101600" dir="5400000" sy="-100000" algn="bl" rotWithShape="0"/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coolSlant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l"/>
            <a:r>
              <a:rPr lang="en-US" sz="1200" dirty="0" smtClean="0"/>
              <a:t>E</a:t>
            </a:r>
            <a:endParaRPr lang="he-IL" sz="1200" dirty="0"/>
          </a:p>
        </p:txBody>
      </p:sp>
      <p:sp>
        <p:nvSpPr>
          <p:cNvPr id="117" name="Oval 116"/>
          <p:cNvSpPr/>
          <p:nvPr/>
        </p:nvSpPr>
        <p:spPr>
          <a:xfrm>
            <a:off x="5072066" y="1000108"/>
            <a:ext cx="214314" cy="214314"/>
          </a:xfrm>
          <a:prstGeom prst="ellipse">
            <a:avLst/>
          </a:prstGeom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275" endPos="40000" dist="101600" dir="5400000" sy="-100000" algn="bl" rotWithShape="0"/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coolSlant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l"/>
            <a:r>
              <a:rPr lang="he-IL" sz="1200" dirty="0" smtClean="0"/>
              <a:t>5</a:t>
            </a:r>
            <a:endParaRPr lang="he-IL" sz="1200" dirty="0"/>
          </a:p>
        </p:txBody>
      </p:sp>
      <p:sp>
        <p:nvSpPr>
          <p:cNvPr id="118" name="Oval 117"/>
          <p:cNvSpPr/>
          <p:nvPr/>
        </p:nvSpPr>
        <p:spPr>
          <a:xfrm>
            <a:off x="6429388" y="1071546"/>
            <a:ext cx="214314" cy="214314"/>
          </a:xfrm>
          <a:prstGeom prst="ellipse">
            <a:avLst/>
          </a:prstGeom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275" endPos="40000" dist="101600" dir="5400000" sy="-100000" algn="bl" rotWithShape="0"/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coolSlant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l"/>
            <a:r>
              <a:rPr lang="en-US" sz="1200" dirty="0" smtClean="0"/>
              <a:t>D</a:t>
            </a:r>
            <a:endParaRPr lang="he-IL" sz="1200" dirty="0"/>
          </a:p>
        </p:txBody>
      </p:sp>
      <p:cxnSp>
        <p:nvCxnSpPr>
          <p:cNvPr id="119" name="Elbow Connector 118"/>
          <p:cNvCxnSpPr>
            <a:stCxn id="98" idx="2"/>
            <a:endCxn id="94" idx="0"/>
          </p:cNvCxnSpPr>
          <p:nvPr/>
        </p:nvCxnSpPr>
        <p:spPr>
          <a:xfrm rot="5400000">
            <a:off x="7815249" y="2865190"/>
            <a:ext cx="395591" cy="14287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 rot="16200000">
            <a:off x="7979005" y="2811273"/>
            <a:ext cx="457176" cy="24622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000" dirty="0" smtClean="0"/>
              <a:t>Flush</a:t>
            </a:r>
            <a:endParaRPr lang="he-IL" sz="1000" dirty="0"/>
          </a:p>
        </p:txBody>
      </p:sp>
      <p:cxnSp>
        <p:nvCxnSpPr>
          <p:cNvPr id="121" name="Elbow Connector 120"/>
          <p:cNvCxnSpPr>
            <a:stCxn id="81" idx="0"/>
            <a:endCxn id="76" idx="2"/>
          </p:cNvCxnSpPr>
          <p:nvPr/>
        </p:nvCxnSpPr>
        <p:spPr>
          <a:xfrm rot="5400000" flipH="1" flipV="1">
            <a:off x="6045047" y="681646"/>
            <a:ext cx="309894" cy="18415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2" name="Elbow Connector 121"/>
          <p:cNvCxnSpPr>
            <a:stCxn id="81" idx="2"/>
            <a:endCxn id="167" idx="0"/>
          </p:cNvCxnSpPr>
          <p:nvPr/>
        </p:nvCxnSpPr>
        <p:spPr>
          <a:xfrm rot="5400000">
            <a:off x="5436976" y="1380900"/>
            <a:ext cx="815395" cy="5264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7370102" y="4277432"/>
            <a:ext cx="1285884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200" dirty="0" smtClean="0"/>
              <a:t>Dual </a:t>
            </a:r>
            <a:r>
              <a:rPr lang="en-US" sz="1200" dirty="0" err="1" smtClean="0"/>
              <a:t>Clk</a:t>
            </a:r>
            <a:r>
              <a:rPr lang="en-US" sz="1200" dirty="0" smtClean="0"/>
              <a:t> FIFO</a:t>
            </a:r>
            <a:endParaRPr lang="he-IL" sz="1200" dirty="0"/>
          </a:p>
        </p:txBody>
      </p:sp>
      <p:cxnSp>
        <p:nvCxnSpPr>
          <p:cNvPr id="125" name="Elbow Connector 124"/>
          <p:cNvCxnSpPr/>
          <p:nvPr/>
        </p:nvCxnSpPr>
        <p:spPr>
          <a:xfrm rot="5400000">
            <a:off x="7120069" y="3313019"/>
            <a:ext cx="1500198" cy="428628"/>
          </a:xfrm>
          <a:prstGeom prst="bentConnector3">
            <a:avLst>
              <a:gd name="adj1" fmla="val 10635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1023748" y="3453142"/>
            <a:ext cx="547856" cy="26161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100" dirty="0" smtClean="0"/>
              <a:t>WBM</a:t>
            </a:r>
            <a:endParaRPr lang="he-IL" sz="1100" dirty="0"/>
          </a:p>
        </p:txBody>
      </p:sp>
      <p:sp>
        <p:nvSpPr>
          <p:cNvPr id="127" name="TextBox 126"/>
          <p:cNvSpPr txBox="1"/>
          <p:nvPr/>
        </p:nvSpPr>
        <p:spPr>
          <a:xfrm>
            <a:off x="2571736" y="3286124"/>
            <a:ext cx="547856" cy="26161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100" dirty="0" smtClean="0"/>
              <a:t>WBM</a:t>
            </a:r>
            <a:endParaRPr lang="he-IL" sz="1100" dirty="0"/>
          </a:p>
        </p:txBody>
      </p:sp>
      <p:sp>
        <p:nvSpPr>
          <p:cNvPr id="128" name="Oval 127"/>
          <p:cNvSpPr/>
          <p:nvPr/>
        </p:nvSpPr>
        <p:spPr>
          <a:xfrm>
            <a:off x="3000364" y="3429000"/>
            <a:ext cx="214314" cy="214314"/>
          </a:xfrm>
          <a:prstGeom prst="ellipse">
            <a:avLst/>
          </a:prstGeom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275" endPos="40000" dist="101600" dir="5400000" sy="-100000" algn="bl" rotWithShape="0"/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coolSlant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sz="1200" dirty="0" smtClean="0"/>
              <a:t>C</a:t>
            </a:r>
            <a:endParaRPr lang="he-IL" sz="1200" dirty="0"/>
          </a:p>
        </p:txBody>
      </p:sp>
      <p:sp>
        <p:nvSpPr>
          <p:cNvPr id="129" name="Oval 128"/>
          <p:cNvSpPr/>
          <p:nvPr/>
        </p:nvSpPr>
        <p:spPr>
          <a:xfrm>
            <a:off x="642910" y="1500174"/>
            <a:ext cx="214314" cy="214314"/>
          </a:xfrm>
          <a:prstGeom prst="ellipse">
            <a:avLst/>
          </a:prstGeom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275" endPos="40000" dist="101600" dir="5400000" sy="-100000" algn="bl" rotWithShape="0"/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coolSlant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l"/>
            <a:r>
              <a:rPr lang="en-US" sz="1200" dirty="0" smtClean="0"/>
              <a:t>Z</a:t>
            </a:r>
            <a:endParaRPr lang="he-IL" sz="1200" dirty="0"/>
          </a:p>
        </p:txBody>
      </p:sp>
      <p:sp>
        <p:nvSpPr>
          <p:cNvPr id="130" name="TextBox 129"/>
          <p:cNvSpPr txBox="1"/>
          <p:nvPr/>
        </p:nvSpPr>
        <p:spPr>
          <a:xfrm>
            <a:off x="714348" y="4524712"/>
            <a:ext cx="928694" cy="26161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100" dirty="0" err="1" smtClean="0"/>
              <a:t>wr_rd_bank</a:t>
            </a:r>
            <a:endParaRPr lang="he-IL" sz="1100" dirty="0"/>
          </a:p>
        </p:txBody>
      </p:sp>
      <p:cxnSp>
        <p:nvCxnSpPr>
          <p:cNvPr id="131" name="Elbow Connector 130"/>
          <p:cNvCxnSpPr>
            <a:stCxn id="68" idx="1"/>
            <a:endCxn id="130" idx="1"/>
          </p:cNvCxnSpPr>
          <p:nvPr/>
        </p:nvCxnSpPr>
        <p:spPr>
          <a:xfrm rot="10800000" flipV="1">
            <a:off x="714348" y="3167389"/>
            <a:ext cx="71438" cy="1488127"/>
          </a:xfrm>
          <a:prstGeom prst="bentConnector3">
            <a:avLst>
              <a:gd name="adj1" fmla="val 286665"/>
            </a:avLst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hape 138"/>
          <p:cNvCxnSpPr>
            <a:stCxn id="130" idx="3"/>
            <a:endCxn id="69" idx="0"/>
          </p:cNvCxnSpPr>
          <p:nvPr/>
        </p:nvCxnSpPr>
        <p:spPr>
          <a:xfrm flipV="1">
            <a:off x="1643042" y="2786058"/>
            <a:ext cx="1214446" cy="1869459"/>
          </a:xfrm>
          <a:prstGeom prst="bentConnector4">
            <a:avLst>
              <a:gd name="adj1" fmla="val 151764"/>
              <a:gd name="adj2" fmla="val 106114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1683143" y="2928934"/>
            <a:ext cx="745717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0"/>
            <a:r>
              <a:rPr lang="en-US" sz="1000" dirty="0" err="1" smtClean="0"/>
              <a:t>wr_cnt</a:t>
            </a:r>
            <a:endParaRPr lang="en-US" sz="1000" dirty="0" smtClean="0"/>
          </a:p>
          <a:p>
            <a:pPr algn="r" rtl="0"/>
            <a:r>
              <a:rPr lang="en-US" sz="1000" dirty="0" err="1" smtClean="0"/>
              <a:t>wr_cnt_en</a:t>
            </a:r>
            <a:endParaRPr lang="en-US" sz="1000" dirty="0" smtClean="0"/>
          </a:p>
        </p:txBody>
      </p:sp>
      <p:sp>
        <p:nvSpPr>
          <p:cNvPr id="134" name="TextBox 133"/>
          <p:cNvSpPr txBox="1"/>
          <p:nvPr/>
        </p:nvSpPr>
        <p:spPr>
          <a:xfrm>
            <a:off x="2500298" y="325259"/>
            <a:ext cx="418705" cy="24622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/>
            <a:r>
              <a:rPr lang="en-US" sz="1000" dirty="0" smtClean="0"/>
              <a:t>8 bit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2780336" y="714356"/>
            <a:ext cx="418705" cy="24622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0"/>
            <a:r>
              <a:rPr lang="en-US" sz="1000" dirty="0" smtClean="0"/>
              <a:t>8 bit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5910254" y="574374"/>
            <a:ext cx="418704" cy="24622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0"/>
            <a:r>
              <a:rPr lang="en-US" sz="1000" dirty="0" smtClean="0"/>
              <a:t>8 bit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6572264" y="253821"/>
            <a:ext cx="423514" cy="24622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0"/>
            <a:r>
              <a:rPr lang="he-IL" sz="1000" dirty="0" smtClean="0"/>
              <a:t>8</a:t>
            </a:r>
            <a:r>
              <a:rPr lang="en-US" sz="1000" dirty="0" smtClean="0"/>
              <a:t> bit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7935892" y="3348738"/>
            <a:ext cx="418704" cy="24622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0"/>
            <a:r>
              <a:rPr lang="en-US" sz="1000" dirty="0" smtClean="0"/>
              <a:t>8 bit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8084482" y="4063118"/>
            <a:ext cx="418705" cy="24622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/>
            <a:r>
              <a:rPr lang="en-US" sz="1000" dirty="0" smtClean="0"/>
              <a:t>8 bit</a:t>
            </a:r>
          </a:p>
        </p:txBody>
      </p:sp>
      <p:cxnSp>
        <p:nvCxnSpPr>
          <p:cNvPr id="140" name="Straight Arrow Connector 139"/>
          <p:cNvCxnSpPr>
            <a:endCxn id="103" idx="3"/>
          </p:cNvCxnSpPr>
          <p:nvPr/>
        </p:nvCxnSpPr>
        <p:spPr>
          <a:xfrm rot="10800000" flipV="1">
            <a:off x="9941870" y="2991547"/>
            <a:ext cx="642942" cy="165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10013308" y="2777234"/>
            <a:ext cx="526106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0"/>
            <a:r>
              <a:rPr lang="en-US" sz="1000" dirty="0" err="1" smtClean="0"/>
              <a:t>Hsync</a:t>
            </a:r>
            <a:r>
              <a:rPr lang="en-US" sz="1000" dirty="0" smtClean="0"/>
              <a:t>,</a:t>
            </a:r>
          </a:p>
          <a:p>
            <a:pPr algn="l" rtl="0"/>
            <a:r>
              <a:rPr lang="en-US" sz="1000" dirty="0" err="1" smtClean="0"/>
              <a:t>VSync</a:t>
            </a:r>
            <a:endParaRPr lang="en-US" sz="1000" dirty="0" smtClean="0"/>
          </a:p>
        </p:txBody>
      </p:sp>
      <p:cxnSp>
        <p:nvCxnSpPr>
          <p:cNvPr id="142" name="Elbow Connector 141"/>
          <p:cNvCxnSpPr>
            <a:stCxn id="68" idx="3"/>
            <a:endCxn id="69" idx="1"/>
          </p:cNvCxnSpPr>
          <p:nvPr/>
        </p:nvCxnSpPr>
        <p:spPr>
          <a:xfrm flipV="1">
            <a:off x="1785918" y="3047668"/>
            <a:ext cx="571504" cy="119722"/>
          </a:xfrm>
          <a:prstGeom prst="bentConnector3">
            <a:avLst>
              <a:gd name="adj1" fmla="val 78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2857488" y="-130805"/>
            <a:ext cx="777777" cy="26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r>
              <a:rPr lang="en-US" sz="1100" dirty="0" err="1" smtClean="0"/>
              <a:t>CheckSum</a:t>
            </a:r>
            <a:endParaRPr lang="he-IL" sz="1100" dirty="0"/>
          </a:p>
        </p:txBody>
      </p:sp>
      <p:cxnSp>
        <p:nvCxnSpPr>
          <p:cNvPr id="144" name="Elbow Connector 143"/>
          <p:cNvCxnSpPr>
            <a:stCxn id="143" idx="2"/>
            <a:endCxn id="56" idx="0"/>
          </p:cNvCxnSpPr>
          <p:nvPr/>
        </p:nvCxnSpPr>
        <p:spPr>
          <a:xfrm rot="5400000">
            <a:off x="2583454" y="-252178"/>
            <a:ext cx="279940" cy="1045907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7723313" y="-130805"/>
            <a:ext cx="777777" cy="26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r>
              <a:rPr lang="en-US" sz="1100" dirty="0" err="1" smtClean="0"/>
              <a:t>CheckSum</a:t>
            </a:r>
            <a:endParaRPr lang="he-IL" sz="1100" dirty="0"/>
          </a:p>
        </p:txBody>
      </p:sp>
      <p:cxnSp>
        <p:nvCxnSpPr>
          <p:cNvPr id="146" name="Elbow Connector 145"/>
          <p:cNvCxnSpPr>
            <a:stCxn id="145" idx="2"/>
            <a:endCxn id="77" idx="0"/>
          </p:cNvCxnSpPr>
          <p:nvPr/>
        </p:nvCxnSpPr>
        <p:spPr>
          <a:xfrm rot="5400000">
            <a:off x="7654251" y="-100786"/>
            <a:ext cx="226361" cy="689543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Rounded Rectangle 146"/>
          <p:cNvSpPr/>
          <p:nvPr/>
        </p:nvSpPr>
        <p:spPr>
          <a:xfrm>
            <a:off x="2500298" y="-571528"/>
            <a:ext cx="1285884" cy="41433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RX Path</a:t>
            </a:r>
            <a:endParaRPr lang="he-IL" dirty="0"/>
          </a:p>
        </p:txBody>
      </p:sp>
      <p:sp>
        <p:nvSpPr>
          <p:cNvPr id="148" name="Rounded Rectangle 147"/>
          <p:cNvSpPr/>
          <p:nvPr/>
        </p:nvSpPr>
        <p:spPr>
          <a:xfrm>
            <a:off x="7715272" y="-628672"/>
            <a:ext cx="1285884" cy="41433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TX Path</a:t>
            </a:r>
            <a:endParaRPr lang="he-IL" dirty="0"/>
          </a:p>
        </p:txBody>
      </p:sp>
      <p:sp>
        <p:nvSpPr>
          <p:cNvPr id="149" name="Rounded Rectangle 148"/>
          <p:cNvSpPr/>
          <p:nvPr/>
        </p:nvSpPr>
        <p:spPr>
          <a:xfrm>
            <a:off x="9227490" y="1848540"/>
            <a:ext cx="1928794" cy="41433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Display Controller</a:t>
            </a:r>
            <a:endParaRPr lang="he-IL" dirty="0"/>
          </a:p>
        </p:txBody>
      </p:sp>
      <p:sp>
        <p:nvSpPr>
          <p:cNvPr id="150" name="Rounded Rectangle 149"/>
          <p:cNvSpPr/>
          <p:nvPr/>
        </p:nvSpPr>
        <p:spPr>
          <a:xfrm>
            <a:off x="-357222" y="4929198"/>
            <a:ext cx="1785918" cy="57150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dirty="0" smtClean="0"/>
              <a:t>Memory</a:t>
            </a:r>
          </a:p>
          <a:p>
            <a:pPr algn="ctr" rtl="0"/>
            <a:r>
              <a:rPr lang="en-US" dirty="0" smtClean="0"/>
              <a:t>Management</a:t>
            </a:r>
            <a:endParaRPr lang="he-IL" dirty="0"/>
          </a:p>
        </p:txBody>
      </p:sp>
      <p:sp>
        <p:nvSpPr>
          <p:cNvPr id="151" name="TextBox 150"/>
          <p:cNvSpPr txBox="1"/>
          <p:nvPr/>
        </p:nvSpPr>
        <p:spPr>
          <a:xfrm>
            <a:off x="7870168" y="1897953"/>
            <a:ext cx="928694" cy="307777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WBS</a:t>
            </a:r>
            <a:endParaRPr lang="he-IL" sz="1400" dirty="0"/>
          </a:p>
        </p:txBody>
      </p:sp>
      <p:sp>
        <p:nvSpPr>
          <p:cNvPr id="152" name="Oval 151"/>
          <p:cNvSpPr/>
          <p:nvPr/>
        </p:nvSpPr>
        <p:spPr>
          <a:xfrm>
            <a:off x="7798730" y="1777102"/>
            <a:ext cx="214314" cy="214314"/>
          </a:xfrm>
          <a:prstGeom prst="ellipse">
            <a:avLst/>
          </a:prstGeom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275" endPos="40000" dist="101600" dir="5400000" sy="-100000" algn="bl" rotWithShape="0"/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coolSlant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l"/>
            <a:r>
              <a:rPr lang="he-IL" sz="1200" dirty="0" smtClean="0"/>
              <a:t>4</a:t>
            </a:r>
            <a:endParaRPr lang="he-IL" sz="1200" dirty="0"/>
          </a:p>
        </p:txBody>
      </p:sp>
      <p:cxnSp>
        <p:nvCxnSpPr>
          <p:cNvPr id="153" name="Elbow Connector 152"/>
          <p:cNvCxnSpPr>
            <a:stCxn id="151" idx="0"/>
            <a:endCxn id="89" idx="3"/>
          </p:cNvCxnSpPr>
          <p:nvPr/>
        </p:nvCxnSpPr>
        <p:spPr>
          <a:xfrm rot="16200000" flipV="1">
            <a:off x="5073216" y="-1363347"/>
            <a:ext cx="141675" cy="6380925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4" name="TextBox 153"/>
          <p:cNvSpPr txBox="1"/>
          <p:nvPr/>
        </p:nvSpPr>
        <p:spPr>
          <a:xfrm rot="5400000">
            <a:off x="4032990" y="2735542"/>
            <a:ext cx="1161600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r>
              <a:rPr lang="en-US" dirty="0" smtClean="0"/>
              <a:t>INTERCON</a:t>
            </a:r>
            <a:endParaRPr lang="he-IL" dirty="0"/>
          </a:p>
        </p:txBody>
      </p:sp>
      <p:cxnSp>
        <p:nvCxnSpPr>
          <p:cNvPr id="155" name="Elbow Connector 133"/>
          <p:cNvCxnSpPr>
            <a:stCxn id="154" idx="1"/>
            <a:endCxn id="89" idx="2"/>
          </p:cNvCxnSpPr>
          <p:nvPr/>
        </p:nvCxnSpPr>
        <p:spPr>
          <a:xfrm rot="16200000" flipV="1">
            <a:off x="2794058" y="519676"/>
            <a:ext cx="398464" cy="324100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6" name="Oval 155"/>
          <p:cNvSpPr/>
          <p:nvPr/>
        </p:nvSpPr>
        <p:spPr>
          <a:xfrm>
            <a:off x="4357686" y="3357562"/>
            <a:ext cx="214314" cy="214314"/>
          </a:xfrm>
          <a:prstGeom prst="ellipse">
            <a:avLst/>
          </a:prstGeom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275" endPos="40000" dist="101600" dir="5400000" sy="-100000" algn="bl" rotWithShape="0"/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coolSlant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l"/>
            <a:r>
              <a:rPr lang="en-US" sz="1200" dirty="0" smtClean="0"/>
              <a:t>Y</a:t>
            </a:r>
            <a:endParaRPr lang="he-IL" sz="1200" dirty="0"/>
          </a:p>
        </p:txBody>
      </p:sp>
      <p:sp>
        <p:nvSpPr>
          <p:cNvPr id="157" name="TextBox 156"/>
          <p:cNvSpPr txBox="1"/>
          <p:nvPr/>
        </p:nvSpPr>
        <p:spPr>
          <a:xfrm>
            <a:off x="-32" y="2643182"/>
            <a:ext cx="428627" cy="33855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800" dirty="0" smtClean="0">
                <a:solidFill>
                  <a:schemeClr val="tx1"/>
                </a:solidFill>
              </a:rPr>
              <a:t>TYPE</a:t>
            </a:r>
          </a:p>
          <a:p>
            <a:pPr algn="ctr" rtl="0"/>
            <a:r>
              <a:rPr lang="en-US" sz="800" dirty="0" err="1" smtClean="0">
                <a:solidFill>
                  <a:schemeClr val="tx1"/>
                </a:solidFill>
              </a:rPr>
              <a:t>Reg</a:t>
            </a:r>
            <a:endParaRPr lang="he-IL" sz="800" dirty="0">
              <a:solidFill>
                <a:schemeClr val="tx1"/>
              </a:solidFill>
            </a:endParaRPr>
          </a:p>
        </p:txBody>
      </p:sp>
      <p:cxnSp>
        <p:nvCxnSpPr>
          <p:cNvPr id="158" name="Shape 179"/>
          <p:cNvCxnSpPr>
            <a:stCxn id="107" idx="2"/>
            <a:endCxn id="157" idx="3"/>
          </p:cNvCxnSpPr>
          <p:nvPr/>
        </p:nvCxnSpPr>
        <p:spPr>
          <a:xfrm rot="5400000">
            <a:off x="1265804" y="1827998"/>
            <a:ext cx="147252" cy="182167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9370366" y="4277432"/>
            <a:ext cx="609579" cy="21544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800" smtClean="0">
                <a:solidFill>
                  <a:schemeClr val="tx1"/>
                </a:solidFill>
              </a:rPr>
              <a:t>Disp. </a:t>
            </a:r>
            <a:r>
              <a:rPr lang="en-US" sz="800" dirty="0" err="1" smtClean="0">
                <a:solidFill>
                  <a:schemeClr val="tx1"/>
                </a:solidFill>
              </a:rPr>
              <a:t>Reg</a:t>
            </a:r>
            <a:endParaRPr lang="he-IL" sz="800" dirty="0">
              <a:solidFill>
                <a:schemeClr val="tx1"/>
              </a:solidFill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8441673" y="3348738"/>
            <a:ext cx="500065" cy="33855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800" dirty="0" smtClean="0">
                <a:solidFill>
                  <a:schemeClr val="tx1"/>
                </a:solidFill>
              </a:rPr>
              <a:t>Frame</a:t>
            </a:r>
          </a:p>
          <a:p>
            <a:pPr algn="ctr" rtl="0"/>
            <a:r>
              <a:rPr lang="en-US" sz="800" dirty="0" smtClean="0">
                <a:solidFill>
                  <a:schemeClr val="tx1"/>
                </a:solidFill>
              </a:rPr>
              <a:t> </a:t>
            </a:r>
            <a:r>
              <a:rPr lang="en-US" sz="800" dirty="0" err="1" smtClean="0">
                <a:solidFill>
                  <a:schemeClr val="tx1"/>
                </a:solidFill>
              </a:rPr>
              <a:t>Reg</a:t>
            </a:r>
            <a:endParaRPr lang="he-IL" sz="800" dirty="0">
              <a:solidFill>
                <a:schemeClr val="tx1"/>
              </a:solidFill>
            </a:endParaRPr>
          </a:p>
        </p:txBody>
      </p:sp>
      <p:cxnSp>
        <p:nvCxnSpPr>
          <p:cNvPr id="161" name="Shape 224"/>
          <p:cNvCxnSpPr>
            <a:stCxn id="151" idx="3"/>
            <a:endCxn id="160" idx="0"/>
          </p:cNvCxnSpPr>
          <p:nvPr/>
        </p:nvCxnSpPr>
        <p:spPr>
          <a:xfrm flipH="1">
            <a:off x="8691706" y="2051842"/>
            <a:ext cx="107156" cy="1296896"/>
          </a:xfrm>
          <a:prstGeom prst="bentConnector4">
            <a:avLst>
              <a:gd name="adj1" fmla="val -213334"/>
              <a:gd name="adj2" fmla="val 44769"/>
            </a:avLst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Elbow Connector 161"/>
          <p:cNvCxnSpPr>
            <a:stCxn id="160" idx="3"/>
          </p:cNvCxnSpPr>
          <p:nvPr/>
        </p:nvCxnSpPr>
        <p:spPr>
          <a:xfrm>
            <a:off x="8941738" y="3518015"/>
            <a:ext cx="571504" cy="40222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TextBox 162"/>
          <p:cNvSpPr txBox="1"/>
          <p:nvPr/>
        </p:nvSpPr>
        <p:spPr>
          <a:xfrm>
            <a:off x="5643570" y="-72592"/>
            <a:ext cx="609579" cy="21544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TYPE </a:t>
            </a:r>
            <a:r>
              <a:rPr lang="en-US" sz="800" dirty="0" err="1" smtClean="0">
                <a:solidFill>
                  <a:schemeClr val="tx1"/>
                </a:solidFill>
              </a:rPr>
              <a:t>Reg</a:t>
            </a:r>
            <a:endParaRPr lang="he-IL" sz="800" dirty="0">
              <a:solidFill>
                <a:schemeClr val="tx1"/>
              </a:solidFill>
            </a:endParaRPr>
          </a:p>
        </p:txBody>
      </p:sp>
      <p:cxnSp>
        <p:nvCxnSpPr>
          <p:cNvPr id="164" name="Shape 236"/>
          <p:cNvCxnSpPr>
            <a:stCxn id="87" idx="3"/>
            <a:endCxn id="163" idx="1"/>
          </p:cNvCxnSpPr>
          <p:nvPr/>
        </p:nvCxnSpPr>
        <p:spPr>
          <a:xfrm rot="5400000" flipH="1" flipV="1">
            <a:off x="5452340" y="-48377"/>
            <a:ext cx="107723" cy="27473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-32" y="3038773"/>
            <a:ext cx="428627" cy="4616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800" dirty="0" smtClean="0">
                <a:solidFill>
                  <a:schemeClr val="tx1"/>
                </a:solidFill>
              </a:rPr>
              <a:t>DBG ADDR</a:t>
            </a:r>
          </a:p>
          <a:p>
            <a:pPr algn="ctr" rtl="0"/>
            <a:r>
              <a:rPr lang="en-US" sz="800" dirty="0" err="1" smtClean="0">
                <a:solidFill>
                  <a:schemeClr val="tx1"/>
                </a:solidFill>
              </a:rPr>
              <a:t>Reg</a:t>
            </a:r>
            <a:endParaRPr lang="he-IL" sz="800" dirty="0">
              <a:solidFill>
                <a:schemeClr val="tx1"/>
              </a:solidFill>
            </a:endParaRPr>
          </a:p>
        </p:txBody>
      </p:sp>
      <p:cxnSp>
        <p:nvCxnSpPr>
          <p:cNvPr id="166" name="Shape 131"/>
          <p:cNvCxnSpPr>
            <a:stCxn id="165" idx="3"/>
          </p:cNvCxnSpPr>
          <p:nvPr/>
        </p:nvCxnSpPr>
        <p:spPr>
          <a:xfrm flipV="1">
            <a:off x="428595" y="2610146"/>
            <a:ext cx="1357323" cy="659460"/>
          </a:xfrm>
          <a:prstGeom prst="bentConnector3">
            <a:avLst>
              <a:gd name="adj1" fmla="val 10000"/>
            </a:avLst>
          </a:prstGeom>
          <a:ln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7" name="TextBox 166"/>
          <p:cNvSpPr txBox="1"/>
          <p:nvPr/>
        </p:nvSpPr>
        <p:spPr>
          <a:xfrm>
            <a:off x="5000629" y="2051842"/>
            <a:ext cx="1161600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r>
              <a:rPr lang="en-US" dirty="0" smtClean="0"/>
              <a:t>INTERCON</a:t>
            </a:r>
            <a:endParaRPr lang="he-IL" dirty="0"/>
          </a:p>
        </p:txBody>
      </p:sp>
      <p:sp>
        <p:nvSpPr>
          <p:cNvPr id="168" name="Oval 167"/>
          <p:cNvSpPr/>
          <p:nvPr/>
        </p:nvSpPr>
        <p:spPr>
          <a:xfrm>
            <a:off x="6072198" y="2000240"/>
            <a:ext cx="214314" cy="214314"/>
          </a:xfrm>
          <a:prstGeom prst="ellipse">
            <a:avLst/>
          </a:prstGeom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275" endPos="40000" dist="101600" dir="5400000" sy="-100000" algn="bl" rotWithShape="0"/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coolSlant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l"/>
            <a:r>
              <a:rPr lang="en-US" sz="1200" dirty="0" smtClean="0"/>
              <a:t>X</a:t>
            </a:r>
            <a:endParaRPr lang="he-IL" sz="1200" dirty="0"/>
          </a:p>
        </p:txBody>
      </p:sp>
      <p:cxnSp>
        <p:nvCxnSpPr>
          <p:cNvPr id="169" name="Elbow Connector 168"/>
          <p:cNvCxnSpPr>
            <a:stCxn id="167" idx="2"/>
          </p:cNvCxnSpPr>
          <p:nvPr/>
        </p:nvCxnSpPr>
        <p:spPr>
          <a:xfrm rot="5400000">
            <a:off x="5082786" y="2124703"/>
            <a:ext cx="202172" cy="795114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Elbow Connector 133"/>
          <p:cNvCxnSpPr>
            <a:stCxn id="167" idx="1"/>
            <a:endCxn id="89" idx="3"/>
          </p:cNvCxnSpPr>
          <p:nvPr/>
        </p:nvCxnSpPr>
        <p:spPr>
          <a:xfrm rot="10800000">
            <a:off x="1953591" y="1756278"/>
            <a:ext cx="3047039" cy="480230"/>
          </a:xfrm>
          <a:prstGeom prst="bentConnector3">
            <a:avLst>
              <a:gd name="adj1" fmla="val 6272"/>
            </a:avLst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6357950" y="-124264"/>
            <a:ext cx="609579" cy="33855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Rd Burst Len</a:t>
            </a:r>
            <a:endParaRPr lang="he-IL" sz="800" dirty="0">
              <a:solidFill>
                <a:schemeClr val="tx1"/>
              </a:solidFill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280984" y="-104778"/>
            <a:ext cx="428627" cy="33855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800" dirty="0" smtClean="0">
                <a:solidFill>
                  <a:schemeClr val="tx1"/>
                </a:solidFill>
              </a:rPr>
              <a:t>CRC ERR</a:t>
            </a:r>
          </a:p>
        </p:txBody>
      </p:sp>
      <p:sp>
        <p:nvSpPr>
          <p:cNvPr id="173" name="TextBox 172"/>
          <p:cNvSpPr txBox="1"/>
          <p:nvPr/>
        </p:nvSpPr>
        <p:spPr>
          <a:xfrm>
            <a:off x="785787" y="-95253"/>
            <a:ext cx="428627" cy="33855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800" dirty="0" smtClean="0">
                <a:solidFill>
                  <a:schemeClr val="tx1"/>
                </a:solidFill>
              </a:rPr>
              <a:t>EOF ERR</a:t>
            </a:r>
          </a:p>
        </p:txBody>
      </p:sp>
      <p:cxnSp>
        <p:nvCxnSpPr>
          <p:cNvPr id="174" name="Elbow Connector 173"/>
          <p:cNvCxnSpPr>
            <a:stCxn id="171" idx="0"/>
            <a:endCxn id="87" idx="3"/>
          </p:cNvCxnSpPr>
          <p:nvPr/>
        </p:nvCxnSpPr>
        <p:spPr>
          <a:xfrm rot="16200000" flipH="1" flipV="1">
            <a:off x="5882227" y="-637660"/>
            <a:ext cx="267117" cy="1293908"/>
          </a:xfrm>
          <a:prstGeom prst="bentConnector3">
            <a:avLst>
              <a:gd name="adj1" fmla="val -85580"/>
            </a:avLst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Rounded Rectangle 174"/>
          <p:cNvSpPr/>
          <p:nvPr/>
        </p:nvSpPr>
        <p:spPr>
          <a:xfrm>
            <a:off x="785786" y="3214686"/>
            <a:ext cx="357190" cy="21431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800" dirty="0" smtClean="0"/>
              <a:t>R1</a:t>
            </a:r>
            <a:endParaRPr lang="he-IL" sz="800" dirty="0"/>
          </a:p>
        </p:txBody>
      </p:sp>
      <p:sp>
        <p:nvSpPr>
          <p:cNvPr id="176" name="Oval 175"/>
          <p:cNvSpPr/>
          <p:nvPr/>
        </p:nvSpPr>
        <p:spPr>
          <a:xfrm>
            <a:off x="928662" y="3571876"/>
            <a:ext cx="214314" cy="214314"/>
          </a:xfrm>
          <a:prstGeom prst="ellipse">
            <a:avLst/>
          </a:prstGeom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275" endPos="40000" dist="101600" dir="5400000" sy="-100000" algn="bl" rotWithShape="0"/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coolSlant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sz="1200" dirty="0" smtClean="0"/>
              <a:t>B</a:t>
            </a:r>
            <a:endParaRPr lang="he-IL" sz="1200" dirty="0"/>
          </a:p>
        </p:txBody>
      </p:sp>
      <p:sp>
        <p:nvSpPr>
          <p:cNvPr id="177" name="Rounded Rectangle 176"/>
          <p:cNvSpPr/>
          <p:nvPr/>
        </p:nvSpPr>
        <p:spPr>
          <a:xfrm>
            <a:off x="2357422" y="3071810"/>
            <a:ext cx="357190" cy="21431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800" dirty="0" smtClean="0"/>
              <a:t>R2</a:t>
            </a:r>
            <a:endParaRPr lang="he-IL" sz="800" dirty="0"/>
          </a:p>
        </p:txBody>
      </p:sp>
      <p:sp>
        <p:nvSpPr>
          <p:cNvPr id="178" name="TextBox 177"/>
          <p:cNvSpPr txBox="1"/>
          <p:nvPr/>
        </p:nvSpPr>
        <p:spPr>
          <a:xfrm>
            <a:off x="2571736" y="5000636"/>
            <a:ext cx="1300356" cy="4154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algn="l" rtl="0"/>
            <a:r>
              <a:rPr lang="en-US" sz="1050" b="1" u="sng" dirty="0" smtClean="0"/>
              <a:t>R1 – </a:t>
            </a:r>
            <a:r>
              <a:rPr lang="en-US" sz="1050" u="sng" dirty="0" smtClean="0"/>
              <a:t>Ram 8</a:t>
            </a:r>
            <a:r>
              <a:rPr lang="en-US" sz="1050" u="sng" dirty="0" smtClean="0">
                <a:sym typeface="Wingdings" pitchFamily="2" charset="2"/>
              </a:rPr>
              <a:t>16 bits</a:t>
            </a:r>
            <a:endParaRPr lang="en-US" sz="1050" dirty="0" smtClean="0"/>
          </a:p>
          <a:p>
            <a:pPr algn="l" rtl="0"/>
            <a:r>
              <a:rPr lang="en-US" sz="1050" b="1" u="sng" dirty="0" smtClean="0"/>
              <a:t>R2 – </a:t>
            </a:r>
            <a:r>
              <a:rPr lang="en-US" sz="1050" u="sng" dirty="0" smtClean="0"/>
              <a:t>Ram 16</a:t>
            </a:r>
            <a:r>
              <a:rPr lang="en-US" sz="1050" u="sng" dirty="0" smtClean="0">
                <a:sym typeface="Wingdings" pitchFamily="2" charset="2"/>
              </a:rPr>
              <a:t>8 bits</a:t>
            </a:r>
            <a:endParaRPr lang="en-US" sz="1050" dirty="0" smtClean="0"/>
          </a:p>
        </p:txBody>
      </p:sp>
      <p:sp>
        <p:nvSpPr>
          <p:cNvPr id="179" name="Isosceles Triangle 178"/>
          <p:cNvSpPr/>
          <p:nvPr/>
        </p:nvSpPr>
        <p:spPr>
          <a:xfrm rot="5400000">
            <a:off x="7405821" y="2598639"/>
            <a:ext cx="214314" cy="142876"/>
          </a:xfrm>
          <a:prstGeom prst="triangl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0" name="Isosceles Triangle 179"/>
          <p:cNvSpPr/>
          <p:nvPr/>
        </p:nvSpPr>
        <p:spPr>
          <a:xfrm rot="5400000">
            <a:off x="7477259" y="3241581"/>
            <a:ext cx="214314" cy="142876"/>
          </a:xfrm>
          <a:prstGeom prst="triangl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3" name="Isosceles Triangle 182"/>
          <p:cNvSpPr/>
          <p:nvPr/>
        </p:nvSpPr>
        <p:spPr>
          <a:xfrm rot="5400000">
            <a:off x="7334383" y="4313151"/>
            <a:ext cx="142876" cy="71438"/>
          </a:xfrm>
          <a:prstGeom prst="triangl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4" name="Isosceles Triangle 183"/>
          <p:cNvSpPr/>
          <p:nvPr/>
        </p:nvSpPr>
        <p:spPr>
          <a:xfrm rot="5400000">
            <a:off x="7334383" y="4456027"/>
            <a:ext cx="142876" cy="71438"/>
          </a:xfrm>
          <a:prstGeom prst="triangl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5" name="Isosceles Triangle 184"/>
          <p:cNvSpPr/>
          <p:nvPr/>
        </p:nvSpPr>
        <p:spPr>
          <a:xfrm rot="5400000">
            <a:off x="10191903" y="3884523"/>
            <a:ext cx="214314" cy="142876"/>
          </a:xfrm>
          <a:prstGeom prst="triangl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6" name="Isosceles Triangle 185"/>
          <p:cNvSpPr/>
          <p:nvPr/>
        </p:nvSpPr>
        <p:spPr>
          <a:xfrm rot="5400000">
            <a:off x="8906019" y="3098705"/>
            <a:ext cx="214314" cy="142876"/>
          </a:xfrm>
          <a:prstGeom prst="triangl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87" name="Shape 194"/>
          <p:cNvCxnSpPr>
            <a:stCxn id="151" idx="3"/>
            <a:endCxn id="159" idx="1"/>
          </p:cNvCxnSpPr>
          <p:nvPr/>
        </p:nvCxnSpPr>
        <p:spPr>
          <a:xfrm>
            <a:off x="8798862" y="2051842"/>
            <a:ext cx="571504" cy="2333312"/>
          </a:xfrm>
          <a:prstGeom prst="bentConnector3">
            <a:avLst>
              <a:gd name="adj1" fmla="val 39333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8" name="Group 187"/>
          <p:cNvGrpSpPr/>
          <p:nvPr/>
        </p:nvGrpSpPr>
        <p:grpSpPr>
          <a:xfrm>
            <a:off x="10370498" y="4277432"/>
            <a:ext cx="714380" cy="338554"/>
            <a:chOff x="6643702" y="2928934"/>
            <a:chExt cx="714380" cy="338554"/>
          </a:xfrm>
        </p:grpSpPr>
        <p:sp>
          <p:nvSpPr>
            <p:cNvPr id="189" name="TextBox 188"/>
            <p:cNvSpPr txBox="1"/>
            <p:nvPr/>
          </p:nvSpPr>
          <p:spPr>
            <a:xfrm>
              <a:off x="6643702" y="2928934"/>
              <a:ext cx="71438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l" rtl="0"/>
              <a:r>
                <a:rPr lang="en-US" sz="800" dirty="0" smtClean="0"/>
                <a:t>  - 133 MHz</a:t>
              </a:r>
            </a:p>
            <a:p>
              <a:pPr algn="l" rtl="0"/>
              <a:r>
                <a:rPr lang="en-US" sz="800" dirty="0" smtClean="0"/>
                <a:t>  - 40 MHz</a:t>
              </a:r>
            </a:p>
          </p:txBody>
        </p:sp>
        <p:sp>
          <p:nvSpPr>
            <p:cNvPr id="190" name="Isosceles Triangle 189"/>
            <p:cNvSpPr/>
            <p:nvPr/>
          </p:nvSpPr>
          <p:spPr>
            <a:xfrm rot="5400000">
              <a:off x="6641306" y="3000375"/>
              <a:ext cx="142876" cy="71438"/>
            </a:xfrm>
            <a:prstGeom prst="triangl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1" name="Isosceles Triangle 190"/>
            <p:cNvSpPr/>
            <p:nvPr/>
          </p:nvSpPr>
          <p:spPr>
            <a:xfrm rot="5400000">
              <a:off x="6643687" y="3131344"/>
              <a:ext cx="142876" cy="71438"/>
            </a:xfrm>
            <a:prstGeom prst="triangl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92" name="TextBox 191"/>
          <p:cNvSpPr txBox="1"/>
          <p:nvPr/>
        </p:nvSpPr>
        <p:spPr>
          <a:xfrm>
            <a:off x="1262063" y="-95252"/>
            <a:ext cx="595293" cy="21544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800" dirty="0" smtClean="0">
                <a:solidFill>
                  <a:schemeClr val="tx1"/>
                </a:solidFill>
              </a:rPr>
              <a:t>UART_SE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1901845" y="-98450"/>
            <a:ext cx="595293" cy="21544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800" dirty="0" smtClean="0">
                <a:solidFill>
                  <a:schemeClr val="tx1"/>
                </a:solidFill>
              </a:rPr>
              <a:t>UART_PE</a:t>
            </a:r>
          </a:p>
        </p:txBody>
      </p:sp>
      <p:cxnSp>
        <p:nvCxnSpPr>
          <p:cNvPr id="194" name="Elbow Connector 193"/>
          <p:cNvCxnSpPr>
            <a:stCxn id="193" idx="2"/>
            <a:endCxn id="192" idx="2"/>
          </p:cNvCxnSpPr>
          <p:nvPr/>
        </p:nvCxnSpPr>
        <p:spPr>
          <a:xfrm rot="5400000">
            <a:off x="1878002" y="-201298"/>
            <a:ext cx="3198" cy="639782"/>
          </a:xfrm>
          <a:prstGeom prst="bentConnector3">
            <a:avLst>
              <a:gd name="adj1" fmla="val 3276987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Shape 238"/>
          <p:cNvCxnSpPr>
            <a:stCxn id="192" idx="2"/>
          </p:cNvCxnSpPr>
          <p:nvPr/>
        </p:nvCxnSpPr>
        <p:spPr>
          <a:xfrm rot="5400000">
            <a:off x="875666" y="-326878"/>
            <a:ext cx="236974" cy="1131114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>
            <a:stCxn id="173" idx="2"/>
          </p:cNvCxnSpPr>
          <p:nvPr/>
        </p:nvCxnSpPr>
        <p:spPr>
          <a:xfrm rot="5400000">
            <a:off x="942375" y="300233"/>
            <a:ext cx="114659" cy="7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172" idx="2"/>
          </p:cNvCxnSpPr>
          <p:nvPr/>
        </p:nvCxnSpPr>
        <p:spPr>
          <a:xfrm rot="16200000" flipH="1">
            <a:off x="435971" y="293103"/>
            <a:ext cx="123390" cy="47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8" name="Flowchart: Stored Data 197"/>
          <p:cNvSpPr/>
          <p:nvPr/>
        </p:nvSpPr>
        <p:spPr>
          <a:xfrm rot="10800000" flipV="1">
            <a:off x="357155" y="714356"/>
            <a:ext cx="500067" cy="214314"/>
          </a:xfrm>
          <a:prstGeom prst="flowChartOnlineStorag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800" dirty="0" smtClean="0"/>
              <a:t>OR</a:t>
            </a:r>
            <a:endParaRPr lang="he-IL" sz="800" dirty="0"/>
          </a:p>
        </p:txBody>
      </p:sp>
      <p:cxnSp>
        <p:nvCxnSpPr>
          <p:cNvPr id="199" name="Shape 259"/>
          <p:cNvCxnSpPr>
            <a:endCxn id="198" idx="3"/>
          </p:cNvCxnSpPr>
          <p:nvPr/>
        </p:nvCxnSpPr>
        <p:spPr>
          <a:xfrm rot="16200000" flipH="1">
            <a:off x="202374" y="583387"/>
            <a:ext cx="464347" cy="11903"/>
          </a:xfrm>
          <a:prstGeom prst="bentConnector4">
            <a:avLst>
              <a:gd name="adj1" fmla="val 38462"/>
              <a:gd name="adj2" fmla="val -1127002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0" name="Shape 262"/>
          <p:cNvCxnSpPr>
            <a:stCxn id="198" idx="1"/>
            <a:endCxn id="85" idx="0"/>
          </p:cNvCxnSpPr>
          <p:nvPr/>
        </p:nvCxnSpPr>
        <p:spPr>
          <a:xfrm>
            <a:off x="857222" y="821513"/>
            <a:ext cx="1250167" cy="8513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Elbow Connector 200"/>
          <p:cNvCxnSpPr>
            <a:endCxn id="87" idx="3"/>
          </p:cNvCxnSpPr>
          <p:nvPr/>
        </p:nvCxnSpPr>
        <p:spPr>
          <a:xfrm rot="16200000" flipH="1" flipV="1">
            <a:off x="6176614" y="-1038615"/>
            <a:ext cx="373686" cy="1989250"/>
          </a:xfrm>
          <a:prstGeom prst="bentConnector3">
            <a:avLst>
              <a:gd name="adj1" fmla="val -25489"/>
            </a:avLst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TextBox 7"/>
          <p:cNvSpPr txBox="1"/>
          <p:nvPr/>
        </p:nvSpPr>
        <p:spPr>
          <a:xfrm>
            <a:off x="-1214478" y="1071546"/>
            <a:ext cx="72726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sz="1200" dirty="0" smtClean="0"/>
              <a:t>Host</a:t>
            </a:r>
          </a:p>
          <a:p>
            <a:pPr algn="ctr" rtl="0"/>
            <a:r>
              <a:rPr lang="en-US" sz="1200" dirty="0" smtClean="0"/>
              <a:t>(</a:t>
            </a:r>
            <a:r>
              <a:rPr lang="en-US" sz="1200" dirty="0" err="1" smtClean="0"/>
              <a:t>Matlab</a:t>
            </a:r>
            <a:r>
              <a:rPr lang="en-US" sz="1200" dirty="0" smtClean="0"/>
              <a:t>)</a:t>
            </a:r>
            <a:endParaRPr lang="he-IL" sz="1200" dirty="0"/>
          </a:p>
        </p:txBody>
      </p:sp>
      <p:cxnSp>
        <p:nvCxnSpPr>
          <p:cNvPr id="203" name="Elbow Connector 202"/>
          <p:cNvCxnSpPr>
            <a:stCxn id="95" idx="3"/>
            <a:endCxn id="204" idx="1"/>
          </p:cNvCxnSpPr>
          <p:nvPr/>
        </p:nvCxnSpPr>
        <p:spPr>
          <a:xfrm>
            <a:off x="10942002" y="3824662"/>
            <a:ext cx="428058" cy="30325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204" name="Picture 203" descr="MC900391480.WM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0060" y="3764088"/>
            <a:ext cx="605464" cy="727658"/>
          </a:xfrm>
          <a:prstGeom prst="rect">
            <a:avLst/>
          </a:prstGeom>
        </p:spPr>
      </p:pic>
      <p:sp>
        <p:nvSpPr>
          <p:cNvPr id="205" name="TextBox 4"/>
          <p:cNvSpPr txBox="1"/>
          <p:nvPr/>
        </p:nvSpPr>
        <p:spPr>
          <a:xfrm>
            <a:off x="11156284" y="3258892"/>
            <a:ext cx="92869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sz="1200" dirty="0" smtClean="0"/>
              <a:t>VGA</a:t>
            </a:r>
          </a:p>
          <a:p>
            <a:pPr algn="ctr" rtl="0"/>
            <a:r>
              <a:rPr lang="en-US" sz="1200" dirty="0" smtClean="0"/>
              <a:t> Display</a:t>
            </a:r>
            <a:endParaRPr lang="he-IL" sz="1200" dirty="0"/>
          </a:p>
        </p:txBody>
      </p:sp>
      <p:pic>
        <p:nvPicPr>
          <p:cNvPr id="206" name="תמונה 21" descr="memory_chip_3.jpg"/>
          <p:cNvPicPr>
            <a:picLocks noChangeAspect="1"/>
          </p:cNvPicPr>
          <p:nvPr/>
        </p:nvPicPr>
        <p:blipFill>
          <a:blip r:embed="rId5" cstate="print">
            <a:lum bright="5000"/>
          </a:blip>
          <a:stretch>
            <a:fillRect/>
          </a:stretch>
        </p:blipFill>
        <p:spPr>
          <a:xfrm>
            <a:off x="-285784" y="5643578"/>
            <a:ext cx="1145071" cy="827424"/>
          </a:xfrm>
          <a:prstGeom prst="rect">
            <a:avLst/>
          </a:prstGeom>
        </p:spPr>
      </p:pic>
      <p:sp>
        <p:nvSpPr>
          <p:cNvPr id="207" name="TextBox 206"/>
          <p:cNvSpPr txBox="1"/>
          <p:nvPr/>
        </p:nvSpPr>
        <p:spPr>
          <a:xfrm>
            <a:off x="-356450" y="6182565"/>
            <a:ext cx="121573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sz="1200" dirty="0" smtClean="0"/>
              <a:t>IS42S16400 SDRAM</a:t>
            </a:r>
            <a:endParaRPr lang="he-IL" sz="1200" dirty="0"/>
          </a:p>
        </p:txBody>
      </p:sp>
      <p:cxnSp>
        <p:nvCxnSpPr>
          <p:cNvPr id="208" name="Elbow Connector 207"/>
          <p:cNvCxnSpPr>
            <a:stCxn id="65" idx="1"/>
          </p:cNvCxnSpPr>
          <p:nvPr/>
        </p:nvCxnSpPr>
        <p:spPr>
          <a:xfrm rot="10800000">
            <a:off x="571472" y="6000769"/>
            <a:ext cx="642942" cy="17859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9" name="TextBox 208"/>
          <p:cNvSpPr txBox="1"/>
          <p:nvPr/>
        </p:nvSpPr>
        <p:spPr>
          <a:xfrm>
            <a:off x="7072330" y="-215444"/>
            <a:ext cx="642942" cy="33855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DBG Command</a:t>
            </a:r>
            <a:endParaRPr lang="he-IL" sz="800" dirty="0">
              <a:solidFill>
                <a:schemeClr val="tx1"/>
              </a:solidFill>
            </a:endParaRPr>
          </a:p>
        </p:txBody>
      </p:sp>
      <p:grpSp>
        <p:nvGrpSpPr>
          <p:cNvPr id="231" name="Group 230"/>
          <p:cNvGrpSpPr/>
          <p:nvPr/>
        </p:nvGrpSpPr>
        <p:grpSpPr>
          <a:xfrm>
            <a:off x="5000629" y="4850959"/>
            <a:ext cx="4516566" cy="2967240"/>
            <a:chOff x="5123810" y="5203257"/>
            <a:chExt cx="4516566" cy="2967240"/>
          </a:xfrm>
        </p:grpSpPr>
        <p:sp>
          <p:nvSpPr>
            <p:cNvPr id="215" name="Rectangle 214"/>
            <p:cNvSpPr/>
            <p:nvPr/>
          </p:nvSpPr>
          <p:spPr>
            <a:xfrm>
              <a:off x="5369839" y="5538779"/>
              <a:ext cx="4250036" cy="2631718"/>
            </a:xfrm>
            <a:prstGeom prst="rect">
              <a:avLst/>
            </a:prstGeom>
            <a:solidFill>
              <a:schemeClr val="accent1">
                <a:alpha val="1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7" name="TextBox 216"/>
            <p:cNvSpPr txBox="1"/>
            <p:nvPr/>
          </p:nvSpPr>
          <p:spPr>
            <a:xfrm rot="16200000">
              <a:off x="4813352" y="7552261"/>
              <a:ext cx="928694" cy="307777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1400" b="1" dirty="0" smtClean="0"/>
                <a:t>WBM</a:t>
              </a:r>
              <a:endParaRPr lang="he-IL" sz="1400" b="1" dirty="0"/>
            </a:p>
          </p:txBody>
        </p:sp>
        <p:sp>
          <p:nvSpPr>
            <p:cNvPr id="221" name="Rounded Rectangle 220"/>
            <p:cNvSpPr/>
            <p:nvPr/>
          </p:nvSpPr>
          <p:spPr>
            <a:xfrm>
              <a:off x="8116379" y="5203257"/>
              <a:ext cx="1523997" cy="500066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 smtClean="0"/>
                <a:t>Image Manipulation</a:t>
              </a:r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5839764" y="5716803"/>
              <a:ext cx="1087665" cy="584775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1600" dirty="0" err="1" smtClean="0"/>
                <a:t>Addr</a:t>
              </a:r>
              <a:r>
                <a:rPr lang="en-US" sz="1600" dirty="0" smtClean="0"/>
                <a:t> Calculator</a:t>
              </a:r>
              <a:endParaRPr lang="he-IL" sz="1600" dirty="0"/>
            </a:p>
          </p:txBody>
        </p:sp>
        <p:sp>
          <p:nvSpPr>
            <p:cNvPr id="226" name="TextBox 225"/>
            <p:cNvSpPr txBox="1"/>
            <p:nvPr/>
          </p:nvSpPr>
          <p:spPr>
            <a:xfrm>
              <a:off x="8235363" y="5930472"/>
              <a:ext cx="1372877" cy="276999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1200" b="1" dirty="0" err="1" smtClean="0">
                  <a:solidFill>
                    <a:schemeClr val="tx1"/>
                  </a:solidFill>
                </a:rPr>
                <a:t>Param</a:t>
              </a:r>
              <a:r>
                <a:rPr lang="en-US" sz="1200" b="1" dirty="0" smtClean="0">
                  <a:solidFill>
                    <a:schemeClr val="tx1"/>
                  </a:solidFill>
                </a:rPr>
                <a:t> Registers</a:t>
              </a: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6253416" y="5300688"/>
              <a:ext cx="928694" cy="307777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1400" dirty="0" smtClean="0"/>
                <a:t>WBS</a:t>
              </a:r>
              <a:endParaRPr lang="he-IL" sz="1400" dirty="0"/>
            </a:p>
          </p:txBody>
        </p:sp>
      </p:grpSp>
      <p:cxnSp>
        <p:nvCxnSpPr>
          <p:cNvPr id="210" name="Shape 194"/>
          <p:cNvCxnSpPr>
            <a:endCxn id="226" idx="1"/>
          </p:cNvCxnSpPr>
          <p:nvPr/>
        </p:nvCxnSpPr>
        <p:spPr>
          <a:xfrm>
            <a:off x="7068828" y="5041853"/>
            <a:ext cx="1043354" cy="674821"/>
          </a:xfrm>
          <a:prstGeom prst="bentConnector3">
            <a:avLst>
              <a:gd name="adj1" fmla="val 86517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 rot="16200000">
            <a:off x="4673844" y="5547068"/>
            <a:ext cx="928694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b="1" dirty="0" smtClean="0"/>
              <a:t>WBM</a:t>
            </a:r>
            <a:endParaRPr lang="he-IL" sz="1400" b="1" dirty="0"/>
          </a:p>
        </p:txBody>
      </p:sp>
      <p:cxnSp>
        <p:nvCxnSpPr>
          <p:cNvPr id="212" name="Shape 121"/>
          <p:cNvCxnSpPr>
            <a:stCxn id="154" idx="0"/>
            <a:endCxn id="211" idx="3"/>
          </p:cNvCxnSpPr>
          <p:nvPr/>
        </p:nvCxnSpPr>
        <p:spPr>
          <a:xfrm>
            <a:off x="4798456" y="2920208"/>
            <a:ext cx="339736" cy="2316402"/>
          </a:xfrm>
          <a:prstGeom prst="bentConnector4">
            <a:avLst>
              <a:gd name="adj1" fmla="val 67288"/>
              <a:gd name="adj2" fmla="val 60687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Elbow Connector 212"/>
          <p:cNvCxnSpPr>
            <a:stCxn id="227" idx="0"/>
            <a:endCxn id="89" idx="3"/>
          </p:cNvCxnSpPr>
          <p:nvPr/>
        </p:nvCxnSpPr>
        <p:spPr>
          <a:xfrm rot="16200000" flipV="1">
            <a:off x="2678030" y="1031838"/>
            <a:ext cx="3192112" cy="4640992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4" name="TextBox 213"/>
          <p:cNvSpPr txBox="1"/>
          <p:nvPr/>
        </p:nvSpPr>
        <p:spPr>
          <a:xfrm>
            <a:off x="9042128" y="5802159"/>
            <a:ext cx="428627" cy="33855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800" dirty="0" smtClean="0">
                <a:solidFill>
                  <a:schemeClr val="tx1"/>
                </a:solidFill>
              </a:rPr>
              <a:t>TYPE</a:t>
            </a:r>
          </a:p>
          <a:p>
            <a:pPr algn="ctr" rtl="0"/>
            <a:r>
              <a:rPr lang="en-US" sz="800" dirty="0" err="1" smtClean="0">
                <a:solidFill>
                  <a:schemeClr val="tx1"/>
                </a:solidFill>
              </a:rPr>
              <a:t>Reg</a:t>
            </a:r>
            <a:endParaRPr lang="he-IL" sz="800" dirty="0">
              <a:solidFill>
                <a:schemeClr val="tx1"/>
              </a:solidFill>
            </a:endParaRPr>
          </a:p>
        </p:txBody>
      </p:sp>
      <p:cxnSp>
        <p:nvCxnSpPr>
          <p:cNvPr id="216" name="Shape 194"/>
          <p:cNvCxnSpPr>
            <a:endCxn id="214" idx="1"/>
          </p:cNvCxnSpPr>
          <p:nvPr/>
        </p:nvCxnSpPr>
        <p:spPr>
          <a:xfrm>
            <a:off x="7023925" y="5072202"/>
            <a:ext cx="2018203" cy="899234"/>
          </a:xfrm>
          <a:prstGeom prst="bentConnector3">
            <a:avLst>
              <a:gd name="adj1" fmla="val 42071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5580112" y="6669360"/>
            <a:ext cx="2160240" cy="842857"/>
            <a:chOff x="2555776" y="5610479"/>
            <a:chExt cx="2160240" cy="842857"/>
          </a:xfrm>
        </p:grpSpPr>
        <p:sp>
          <p:nvSpPr>
            <p:cNvPr id="181" name="TextBox 180"/>
            <p:cNvSpPr txBox="1"/>
            <p:nvPr/>
          </p:nvSpPr>
          <p:spPr>
            <a:xfrm>
              <a:off x="2555776" y="5610479"/>
              <a:ext cx="2153948" cy="830997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1600" dirty="0" err="1" smtClean="0"/>
                <a:t>ImgMan</a:t>
              </a:r>
              <a:r>
                <a:rPr lang="en-US" sz="1600" dirty="0" smtClean="0"/>
                <a:t> Manger</a:t>
              </a:r>
              <a:br>
                <a:rPr lang="en-US" sz="1600" dirty="0" smtClean="0"/>
              </a:br>
              <a:endParaRPr lang="en-US" sz="1600" dirty="0" smtClean="0"/>
            </a:p>
            <a:p>
              <a:pPr algn="ctr" rtl="0"/>
              <a:endParaRPr lang="he-IL" sz="1600" dirty="0"/>
            </a:p>
          </p:txBody>
        </p:sp>
        <p:sp>
          <p:nvSpPr>
            <p:cNvPr id="222" name="Rounded Rectangle 221"/>
            <p:cNvSpPr/>
            <p:nvPr/>
          </p:nvSpPr>
          <p:spPr>
            <a:xfrm>
              <a:off x="4288712" y="6239022"/>
              <a:ext cx="427304" cy="21431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800" dirty="0" smtClean="0"/>
                <a:t>RAM</a:t>
              </a:r>
              <a:endParaRPr lang="he-IL" sz="800" dirty="0"/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2786448" y="5975702"/>
              <a:ext cx="728084" cy="26161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1">
              <a:spAutoFit/>
            </a:bodyPr>
            <a:lstStyle/>
            <a:p>
              <a:r>
                <a:rPr lang="en-US" sz="1100" dirty="0" err="1" smtClean="0"/>
                <a:t>ReadProc</a:t>
              </a:r>
              <a:endParaRPr lang="he-IL" sz="1100" dirty="0"/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3762367" y="5975702"/>
              <a:ext cx="763351" cy="26161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1">
              <a:spAutoFit/>
            </a:bodyPr>
            <a:lstStyle/>
            <a:p>
              <a:r>
                <a:rPr lang="en-US" sz="1100" dirty="0" err="1" smtClean="0"/>
                <a:t>WriteProc</a:t>
              </a:r>
              <a:endParaRPr lang="he-IL" sz="1100" dirty="0"/>
            </a:p>
          </p:txBody>
        </p:sp>
      </p:grpSp>
      <p:cxnSp>
        <p:nvCxnSpPr>
          <p:cNvPr id="233" name="Elbow Connector 232"/>
          <p:cNvCxnSpPr>
            <a:stCxn id="230" idx="1"/>
            <a:endCxn id="211" idx="2"/>
          </p:cNvCxnSpPr>
          <p:nvPr/>
        </p:nvCxnSpPr>
        <p:spPr>
          <a:xfrm rot="10800000">
            <a:off x="5292080" y="5700958"/>
            <a:ext cx="518704" cy="146443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35" name="TextBox 234"/>
          <p:cNvSpPr txBox="1"/>
          <p:nvPr/>
        </p:nvSpPr>
        <p:spPr>
          <a:xfrm>
            <a:off x="6892652" y="5996027"/>
            <a:ext cx="1026337" cy="33855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600" dirty="0" err="1" smtClean="0"/>
              <a:t>Biliniar</a:t>
            </a:r>
            <a:endParaRPr lang="he-IL" sz="1600" dirty="0"/>
          </a:p>
        </p:txBody>
      </p:sp>
      <p:cxnSp>
        <p:nvCxnSpPr>
          <p:cNvPr id="239" name="Elbow Connector 238"/>
          <p:cNvCxnSpPr>
            <a:stCxn id="181" idx="0"/>
            <a:endCxn id="225" idx="2"/>
          </p:cNvCxnSpPr>
          <p:nvPr/>
        </p:nvCxnSpPr>
        <p:spPr>
          <a:xfrm rot="16200000" flipV="1">
            <a:off x="6098711" y="6110985"/>
            <a:ext cx="720080" cy="39667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40" name="Elbow Connector 239"/>
          <p:cNvCxnSpPr>
            <a:endCxn id="235" idx="1"/>
          </p:cNvCxnSpPr>
          <p:nvPr/>
        </p:nvCxnSpPr>
        <p:spPr>
          <a:xfrm rot="5400000" flipH="1" flipV="1">
            <a:off x="6538233" y="6289811"/>
            <a:ext cx="478926" cy="22991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41" name="Elbow Connector 240"/>
          <p:cNvCxnSpPr>
            <a:stCxn id="235" idx="3"/>
            <a:endCxn id="222" idx="3"/>
          </p:cNvCxnSpPr>
          <p:nvPr/>
        </p:nvCxnSpPr>
        <p:spPr>
          <a:xfrm flipH="1">
            <a:off x="7740352" y="6165304"/>
            <a:ext cx="178637" cy="1239756"/>
          </a:xfrm>
          <a:prstGeom prst="bentConnector3">
            <a:avLst>
              <a:gd name="adj1" fmla="val -127969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42" name="Elbow Connector 241"/>
          <p:cNvCxnSpPr>
            <a:stCxn id="232" idx="2"/>
            <a:endCxn id="217" idx="2"/>
          </p:cNvCxnSpPr>
          <p:nvPr/>
        </p:nvCxnSpPr>
        <p:spPr>
          <a:xfrm rot="5400000">
            <a:off x="6209564" y="6395036"/>
            <a:ext cx="57659" cy="185997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43" name="Elbow Connector 242"/>
          <p:cNvCxnSpPr>
            <a:stCxn id="217" idx="0"/>
            <a:endCxn id="89" idx="1"/>
          </p:cNvCxnSpPr>
          <p:nvPr/>
        </p:nvCxnSpPr>
        <p:spPr>
          <a:xfrm rot="10800000">
            <a:off x="791990" y="1756278"/>
            <a:ext cx="4208640" cy="5597574"/>
          </a:xfrm>
          <a:prstGeom prst="bentConnector3">
            <a:avLst>
              <a:gd name="adj1" fmla="val 132235"/>
            </a:avLst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2" name="Shape 194"/>
          <p:cNvCxnSpPr>
            <a:stCxn id="181" idx="3"/>
          </p:cNvCxnSpPr>
          <p:nvPr/>
        </p:nvCxnSpPr>
        <p:spPr>
          <a:xfrm flipV="1">
            <a:off x="7734060" y="4134556"/>
            <a:ext cx="2565000" cy="295030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280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043" y="288532"/>
            <a:ext cx="4713982" cy="3382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778946"/>
            <a:ext cx="4888285" cy="2607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759" y="3801716"/>
            <a:ext cx="3883348" cy="2873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092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1246" y="457200"/>
            <a:ext cx="8252748" cy="708861"/>
          </a:xfrm>
        </p:spPr>
        <p:txBody>
          <a:bodyPr>
            <a:normAutofit fontScale="90000"/>
          </a:bodyPr>
          <a:lstStyle/>
          <a:p>
            <a:pPr algn="ctr" rtl="0"/>
            <a:r>
              <a:rPr lang="en-US" dirty="0" smtClean="0"/>
              <a:t>Top Architecture – Previous System</a:t>
            </a:r>
            <a:endParaRPr lang="he-IL" dirty="0"/>
          </a:p>
        </p:txBody>
      </p:sp>
      <p:sp>
        <p:nvSpPr>
          <p:cNvPr id="4" name="Rounded Rectangle 3"/>
          <p:cNvSpPr/>
          <p:nvPr/>
        </p:nvSpPr>
        <p:spPr>
          <a:xfrm>
            <a:off x="5844032" y="1219200"/>
            <a:ext cx="2946400" cy="107015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TX Path</a:t>
            </a:r>
            <a:endParaRPr lang="he-IL" dirty="0"/>
          </a:p>
        </p:txBody>
      </p:sp>
      <p:sp>
        <p:nvSpPr>
          <p:cNvPr id="5" name="Rounded Rectangle 4"/>
          <p:cNvSpPr/>
          <p:nvPr/>
        </p:nvSpPr>
        <p:spPr>
          <a:xfrm>
            <a:off x="512750" y="3485402"/>
            <a:ext cx="3123184" cy="125900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dirty="0" smtClean="0"/>
              <a:t>Memory</a:t>
            </a:r>
          </a:p>
          <a:p>
            <a:pPr algn="ctr" rtl="0"/>
            <a:r>
              <a:rPr lang="en-US" dirty="0" smtClean="0"/>
              <a:t>Management</a:t>
            </a:r>
            <a:endParaRPr lang="he-IL" dirty="0"/>
          </a:p>
        </p:txBody>
      </p:sp>
      <p:sp>
        <p:nvSpPr>
          <p:cNvPr id="6" name="Rounded Rectangle 5"/>
          <p:cNvSpPr/>
          <p:nvPr/>
        </p:nvSpPr>
        <p:spPr>
          <a:xfrm>
            <a:off x="1660144" y="1231817"/>
            <a:ext cx="2592832" cy="99458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RX Path</a:t>
            </a:r>
            <a:endParaRPr lang="he-IL" dirty="0"/>
          </a:p>
        </p:txBody>
      </p:sp>
      <p:sp>
        <p:nvSpPr>
          <p:cNvPr id="7" name="Rectangle 6"/>
          <p:cNvSpPr/>
          <p:nvPr/>
        </p:nvSpPr>
        <p:spPr>
          <a:xfrm>
            <a:off x="2367280" y="5877504"/>
            <a:ext cx="1178560" cy="818351"/>
          </a:xfrm>
          <a:prstGeom prst="rect">
            <a:avLst/>
          </a:prstGeom>
          <a:solidFill>
            <a:schemeClr val="accent1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/>
          </a:p>
        </p:txBody>
      </p:sp>
      <p:pic>
        <p:nvPicPr>
          <p:cNvPr id="8" name="Picture 7" descr="C:\Program Files\Microsoft Office\MEDIA\CAGCAT10\j0285750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659850"/>
            <a:ext cx="869254" cy="688410"/>
          </a:xfrm>
          <a:prstGeom prst="rect">
            <a:avLst/>
          </a:prstGeom>
          <a:noFill/>
        </p:spPr>
      </p:pic>
      <p:cxnSp>
        <p:nvCxnSpPr>
          <p:cNvPr id="9" name="Elbow Connector 8"/>
          <p:cNvCxnSpPr>
            <a:endCxn id="6" idx="1"/>
          </p:cNvCxnSpPr>
          <p:nvPr/>
        </p:nvCxnSpPr>
        <p:spPr>
          <a:xfrm flipV="1">
            <a:off x="1070864" y="1729109"/>
            <a:ext cx="589280" cy="57286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485136" y="6003403"/>
            <a:ext cx="1001776" cy="65596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200" dirty="0" smtClean="0"/>
              <a:t>SDRAM Controller</a:t>
            </a:r>
            <a:endParaRPr lang="he-IL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2602992" y="5669245"/>
            <a:ext cx="766064" cy="27120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13" name="Elbow Connector 12"/>
          <p:cNvCxnSpPr>
            <a:stCxn id="38" idx="2"/>
            <a:endCxn id="11" idx="0"/>
          </p:cNvCxnSpPr>
          <p:nvPr/>
        </p:nvCxnSpPr>
        <p:spPr>
          <a:xfrm rot="16200000" flipH="1">
            <a:off x="2173902" y="4857123"/>
            <a:ext cx="653634" cy="97061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5400000">
            <a:off x="3235842" y="4019437"/>
            <a:ext cx="818351" cy="25388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WBS</a:t>
            </a:r>
            <a:endParaRPr lang="he-IL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6020816" y="2226400"/>
            <a:ext cx="766064" cy="2712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cxnSp>
        <p:nvCxnSpPr>
          <p:cNvPr id="16" name="Elbow Connector 140"/>
          <p:cNvCxnSpPr>
            <a:endCxn id="8" idx="1"/>
          </p:cNvCxnSpPr>
          <p:nvPr/>
        </p:nvCxnSpPr>
        <p:spPr>
          <a:xfrm flipH="1">
            <a:off x="304800" y="1691325"/>
            <a:ext cx="8485632" cy="312731"/>
          </a:xfrm>
          <a:prstGeom prst="bentConnector5">
            <a:avLst>
              <a:gd name="adj1" fmla="val -2222"/>
              <a:gd name="adj2" fmla="val -191753"/>
              <a:gd name="adj3" fmla="val 10307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720847" y="2206993"/>
            <a:ext cx="766064" cy="2712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5385013" y="1690287"/>
            <a:ext cx="818351" cy="25388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19" name="Elbow Connector 18"/>
          <p:cNvCxnSpPr>
            <a:stCxn id="18" idx="0"/>
          </p:cNvCxnSpPr>
          <p:nvPr/>
        </p:nvCxnSpPr>
        <p:spPr>
          <a:xfrm rot="10800000" flipV="1">
            <a:off x="4676283" y="1817225"/>
            <a:ext cx="990967" cy="912776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868094" y="3296551"/>
            <a:ext cx="766064" cy="27120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23" name="Elbow Connector 133"/>
          <p:cNvCxnSpPr>
            <a:stCxn id="22" idx="0"/>
            <a:endCxn id="50" idx="3"/>
          </p:cNvCxnSpPr>
          <p:nvPr/>
        </p:nvCxnSpPr>
        <p:spPr>
          <a:xfrm rot="16200000" flipV="1">
            <a:off x="5898708" y="2353958"/>
            <a:ext cx="391178" cy="1830038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7"/>
          <p:cNvSpPr txBox="1"/>
          <p:nvPr/>
        </p:nvSpPr>
        <p:spPr>
          <a:xfrm>
            <a:off x="363728" y="2352302"/>
            <a:ext cx="599907" cy="43730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sz="700" dirty="0" smtClean="0"/>
              <a:t>Host</a:t>
            </a:r>
          </a:p>
          <a:p>
            <a:pPr algn="ctr" rtl="0"/>
            <a:r>
              <a:rPr lang="en-US" sz="700" dirty="0" smtClean="0"/>
              <a:t>(Matlab)</a:t>
            </a:r>
            <a:endParaRPr lang="he-IL" sz="700" dirty="0"/>
          </a:p>
        </p:txBody>
      </p:sp>
      <p:cxnSp>
        <p:nvCxnSpPr>
          <p:cNvPr id="26" name="Elbow Connector 25"/>
          <p:cNvCxnSpPr>
            <a:stCxn id="21" idx="3"/>
            <a:endCxn id="28" idx="1"/>
          </p:cNvCxnSpPr>
          <p:nvPr/>
        </p:nvCxnSpPr>
        <p:spPr>
          <a:xfrm flipH="1">
            <a:off x="8554276" y="4239375"/>
            <a:ext cx="134488" cy="2026200"/>
          </a:xfrm>
          <a:prstGeom prst="bentConnector5">
            <a:avLst>
              <a:gd name="adj1" fmla="val -169978"/>
              <a:gd name="adj2" fmla="val 56069"/>
              <a:gd name="adj3" fmla="val 269978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27" name="Group 181"/>
          <p:cNvGrpSpPr/>
          <p:nvPr/>
        </p:nvGrpSpPr>
        <p:grpSpPr>
          <a:xfrm>
            <a:off x="8377936" y="5499803"/>
            <a:ext cx="766064" cy="1086372"/>
            <a:chOff x="8143900" y="5000636"/>
            <a:chExt cx="928694" cy="1232854"/>
          </a:xfrm>
        </p:grpSpPr>
        <p:pic>
          <p:nvPicPr>
            <p:cNvPr id="28" name="Picture 27" descr="MC900391480.WM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57676" y="5505832"/>
              <a:ext cx="605464" cy="727658"/>
            </a:xfrm>
            <a:prstGeom prst="rect">
              <a:avLst/>
            </a:prstGeom>
          </p:spPr>
        </p:pic>
        <p:sp>
          <p:nvSpPr>
            <p:cNvPr id="29" name="TextBox 4"/>
            <p:cNvSpPr txBox="1"/>
            <p:nvPr/>
          </p:nvSpPr>
          <p:spPr>
            <a:xfrm>
              <a:off x="8143900" y="5000636"/>
              <a:ext cx="928694" cy="66996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en-US" sz="1000" dirty="0" smtClean="0"/>
                <a:t>VGA</a:t>
              </a:r>
            </a:p>
            <a:p>
              <a:pPr algn="ctr" rtl="0"/>
              <a:r>
                <a:rPr lang="en-US" sz="1000" dirty="0" smtClean="0"/>
                <a:t> Display</a:t>
              </a:r>
              <a:endParaRPr lang="he-IL" sz="1000" dirty="0"/>
            </a:p>
          </p:txBody>
        </p:sp>
      </p:grpSp>
      <p:pic>
        <p:nvPicPr>
          <p:cNvPr id="30" name="תמונה 21" descr="memory_chip_3.jpg"/>
          <p:cNvPicPr>
            <a:picLocks noChangeAspect="1"/>
          </p:cNvPicPr>
          <p:nvPr/>
        </p:nvPicPr>
        <p:blipFill>
          <a:blip r:embed="rId5" cstate="print">
            <a:lum bright="5000"/>
          </a:blip>
          <a:stretch>
            <a:fillRect/>
          </a:stretch>
        </p:blipFill>
        <p:spPr>
          <a:xfrm>
            <a:off x="857224" y="5715016"/>
            <a:ext cx="944550" cy="72911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85720" y="5643578"/>
            <a:ext cx="1002841" cy="5685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sz="1000" dirty="0" smtClean="0"/>
              <a:t>IS42S16400 SDRAM</a:t>
            </a:r>
            <a:endParaRPr lang="he-IL" sz="1000" dirty="0"/>
          </a:p>
        </p:txBody>
      </p:sp>
      <p:cxnSp>
        <p:nvCxnSpPr>
          <p:cNvPr id="32" name="Elbow Connector 31"/>
          <p:cNvCxnSpPr>
            <a:stCxn id="7" idx="1"/>
            <a:endCxn id="30" idx="3"/>
          </p:cNvCxnSpPr>
          <p:nvPr/>
        </p:nvCxnSpPr>
        <p:spPr>
          <a:xfrm rot="10800000">
            <a:off x="1801774" y="6079574"/>
            <a:ext cx="565506" cy="207107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Elbow Connector 133"/>
          <p:cNvCxnSpPr>
            <a:stCxn id="39" idx="0"/>
          </p:cNvCxnSpPr>
          <p:nvPr/>
        </p:nvCxnSpPr>
        <p:spPr>
          <a:xfrm rot="10800000">
            <a:off x="5112874" y="3464566"/>
            <a:ext cx="661470" cy="743334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Elbow Connector 41"/>
          <p:cNvCxnSpPr>
            <a:stCxn id="17" idx="2"/>
          </p:cNvCxnSpPr>
          <p:nvPr/>
        </p:nvCxnSpPr>
        <p:spPr>
          <a:xfrm rot="16200000" flipH="1">
            <a:off x="3491588" y="2090492"/>
            <a:ext cx="314750" cy="1090168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Elbow Connector 41"/>
          <p:cNvCxnSpPr>
            <a:stCxn id="20" idx="0"/>
          </p:cNvCxnSpPr>
          <p:nvPr/>
        </p:nvCxnSpPr>
        <p:spPr>
          <a:xfrm rot="5400000" flipH="1" flipV="1">
            <a:off x="3092370" y="2194873"/>
            <a:ext cx="260435" cy="1942922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41"/>
          <p:cNvCxnSpPr>
            <a:stCxn id="14" idx="0"/>
          </p:cNvCxnSpPr>
          <p:nvPr/>
        </p:nvCxnSpPr>
        <p:spPr>
          <a:xfrm flipV="1">
            <a:off x="3771958" y="3410321"/>
            <a:ext cx="584018" cy="736057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41"/>
          <p:cNvCxnSpPr>
            <a:stCxn id="15" idx="2"/>
          </p:cNvCxnSpPr>
          <p:nvPr/>
        </p:nvCxnSpPr>
        <p:spPr>
          <a:xfrm rot="5400000">
            <a:off x="5591227" y="2043279"/>
            <a:ext cx="358292" cy="1266952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632382" y="4744403"/>
            <a:ext cx="766064" cy="2712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5774344" y="3464566"/>
            <a:ext cx="2914420" cy="1341359"/>
            <a:chOff x="5146802" y="5047929"/>
            <a:chExt cx="2914420" cy="1341359"/>
          </a:xfrm>
        </p:grpSpPr>
        <p:sp>
          <p:nvSpPr>
            <p:cNvPr id="21" name="Rounded Rectangle 20"/>
            <p:cNvSpPr/>
            <p:nvPr/>
          </p:nvSpPr>
          <p:spPr>
            <a:xfrm>
              <a:off x="5350534" y="5256187"/>
              <a:ext cx="2710688" cy="113310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 smtClean="0"/>
                <a:t>Display</a:t>
              </a:r>
            </a:p>
            <a:p>
              <a:pPr algn="ctr"/>
              <a:r>
                <a:rPr lang="en-US" dirty="0" smtClean="0"/>
                <a:t>Controller</a:t>
              </a:r>
              <a:endParaRPr lang="he-IL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98742" y="5047929"/>
              <a:ext cx="766064" cy="271208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1400" dirty="0" smtClean="0"/>
                <a:t>WBS</a:t>
              </a:r>
              <a:endParaRPr lang="he-IL" sz="1400" dirty="0"/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4891515" y="5637375"/>
              <a:ext cx="818351" cy="307777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1400" dirty="0" smtClean="0"/>
                <a:t>WBM</a:t>
              </a:r>
              <a:endParaRPr lang="he-IL" sz="1200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049995" y="1445104"/>
            <a:ext cx="57854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UART</a:t>
            </a:r>
            <a:endParaRPr lang="he-IL" sz="1000" dirty="0"/>
          </a:p>
        </p:txBody>
      </p:sp>
      <p:sp>
        <p:nvSpPr>
          <p:cNvPr id="60" name="TextBox 59"/>
          <p:cNvSpPr txBox="1"/>
          <p:nvPr/>
        </p:nvSpPr>
        <p:spPr>
          <a:xfrm>
            <a:off x="261973" y="1126727"/>
            <a:ext cx="57854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UART</a:t>
            </a:r>
            <a:endParaRPr lang="he-IL" sz="1000" dirty="0"/>
          </a:p>
        </p:txBody>
      </p:sp>
      <p:sp>
        <p:nvSpPr>
          <p:cNvPr id="62" name="TextBox 61"/>
          <p:cNvSpPr txBox="1"/>
          <p:nvPr/>
        </p:nvSpPr>
        <p:spPr>
          <a:xfrm>
            <a:off x="8061222" y="6341776"/>
            <a:ext cx="57854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VESA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214810" y="2714620"/>
            <a:ext cx="964468" cy="7175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 anchor="ctr">
            <a:noAutofit/>
          </a:bodyPr>
          <a:lstStyle/>
          <a:p>
            <a:r>
              <a:rPr lang="en-US" sz="1100" b="1" dirty="0" smtClean="0"/>
              <a:t>Wishbone</a:t>
            </a:r>
          </a:p>
          <a:p>
            <a:r>
              <a:rPr lang="en-US" sz="1100" dirty="0" smtClean="0"/>
              <a:t>INTERCON</a:t>
            </a:r>
            <a:endParaRPr lang="he-IL" sz="1100" dirty="0"/>
          </a:p>
        </p:txBody>
      </p:sp>
    </p:spTree>
    <p:extLst>
      <p:ext uri="{BB962C8B-B14F-4D97-AF65-F5344CB8AC3E}">
        <p14:creationId xmlns:p14="http://schemas.microsoft.com/office/powerpoint/2010/main" val="331430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7544" y="1529350"/>
            <a:ext cx="8229600" cy="4525963"/>
          </a:xfrm>
        </p:spPr>
        <p:txBody>
          <a:bodyPr/>
          <a:lstStyle/>
          <a:p>
            <a:pPr marL="109728" indent="0" algn="l" rtl="0">
              <a:buNone/>
            </a:pPr>
            <a:r>
              <a:rPr lang="en-US" dirty="0" smtClean="0"/>
              <a:t>1. Editing the Matlab GUI to support non   compressed image</a:t>
            </a:r>
          </a:p>
          <a:p>
            <a:pPr marL="109728" indent="0" algn="l" rtl="0">
              <a:buNone/>
            </a:pPr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/>
              </a:rPr>
              <a:t>Degeneration of the system</a:t>
            </a:r>
            <a:endParaRPr lang="he-I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368" y="2187968"/>
            <a:ext cx="733440" cy="4338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368" y="2267092"/>
            <a:ext cx="755888" cy="4259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99592" y="2607131"/>
            <a:ext cx="2160240" cy="96588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Old </a:t>
            </a:r>
            <a:r>
              <a:rPr lang="en-US" dirty="0" err="1" smtClean="0"/>
              <a:t>Uart</a:t>
            </a:r>
            <a:r>
              <a:rPr lang="en-US" dirty="0" smtClean="0"/>
              <a:t> Message</a:t>
            </a:r>
            <a:endParaRPr lang="he-IL" dirty="0"/>
          </a:p>
        </p:txBody>
      </p:sp>
      <p:grpSp>
        <p:nvGrpSpPr>
          <p:cNvPr id="16" name="Group 15"/>
          <p:cNvGrpSpPr/>
          <p:nvPr/>
        </p:nvGrpSpPr>
        <p:grpSpPr>
          <a:xfrm>
            <a:off x="5161424" y="2339129"/>
            <a:ext cx="1872208" cy="1501888"/>
            <a:chOff x="5364088" y="2339129"/>
            <a:chExt cx="1872208" cy="1501888"/>
          </a:xfrm>
        </p:grpSpPr>
        <p:sp>
          <p:nvSpPr>
            <p:cNvPr id="14" name="Right Brace 13"/>
            <p:cNvSpPr/>
            <p:nvPr/>
          </p:nvSpPr>
          <p:spPr>
            <a:xfrm>
              <a:off x="5364088" y="2339129"/>
              <a:ext cx="576064" cy="1501888"/>
            </a:xfrm>
            <a:prstGeom prst="rightBrace">
              <a:avLst>
                <a:gd name="adj1" fmla="val 53307"/>
                <a:gd name="adj2" fmla="val 50000"/>
              </a:avLst>
            </a:prstGeom>
            <a:ln w="28575"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228184" y="2852936"/>
              <a:ext cx="1008112" cy="576064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dirty="0" smtClean="0"/>
                <a:t>Header</a:t>
              </a:r>
              <a:endParaRPr lang="he-IL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183872" y="5830781"/>
            <a:ext cx="1463393" cy="714725"/>
            <a:chOff x="5268847" y="5830782"/>
            <a:chExt cx="1463393" cy="714725"/>
          </a:xfrm>
        </p:grpSpPr>
        <p:sp>
          <p:nvSpPr>
            <p:cNvPr id="24" name="Right Brace 23"/>
            <p:cNvSpPr/>
            <p:nvPr/>
          </p:nvSpPr>
          <p:spPr>
            <a:xfrm>
              <a:off x="5268847" y="5830782"/>
              <a:ext cx="352725" cy="714725"/>
            </a:xfrm>
            <a:prstGeom prst="rightBrace">
              <a:avLst>
                <a:gd name="adj1" fmla="val 53307"/>
                <a:gd name="adj2" fmla="val 50000"/>
              </a:avLst>
            </a:prstGeom>
            <a:ln w="28575"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693573" y="5959620"/>
              <a:ext cx="1038667" cy="457048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dirty="0" smtClean="0"/>
                <a:t>Tail</a:t>
              </a:r>
              <a:endParaRPr lang="he-IL" dirty="0"/>
            </a:p>
          </p:txBody>
        </p:sp>
      </p:grpSp>
      <p:sp>
        <p:nvSpPr>
          <p:cNvPr id="30" name="Rectangle 29"/>
          <p:cNvSpPr/>
          <p:nvPr/>
        </p:nvSpPr>
        <p:spPr>
          <a:xfrm>
            <a:off x="899592" y="2607130"/>
            <a:ext cx="2160240" cy="96588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New </a:t>
            </a:r>
            <a:r>
              <a:rPr lang="en-US" dirty="0" err="1" smtClean="0"/>
              <a:t>Uart</a:t>
            </a:r>
            <a:r>
              <a:rPr lang="en-US" dirty="0" smtClean="0"/>
              <a:t> Message</a:t>
            </a:r>
            <a:endParaRPr lang="he-IL" dirty="0"/>
          </a:p>
        </p:txBody>
      </p:sp>
      <p:sp>
        <p:nvSpPr>
          <p:cNvPr id="22" name="Rectangle 21" hidden="1"/>
          <p:cNvSpPr/>
          <p:nvPr/>
        </p:nvSpPr>
        <p:spPr>
          <a:xfrm>
            <a:off x="806381" y="5405806"/>
            <a:ext cx="2223864" cy="78233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Data </a:t>
            </a:r>
            <a:r>
              <a:rPr lang="en-US" dirty="0"/>
              <a:t>:</a:t>
            </a:r>
            <a:r>
              <a:rPr lang="en-US" dirty="0" smtClean="0"/>
              <a:t> Gray level + repetitions</a:t>
            </a:r>
            <a:endParaRPr lang="he-IL" dirty="0"/>
          </a:p>
        </p:txBody>
      </p:sp>
      <p:grpSp>
        <p:nvGrpSpPr>
          <p:cNvPr id="8" name="Group 7"/>
          <p:cNvGrpSpPr/>
          <p:nvPr/>
        </p:nvGrpSpPr>
        <p:grpSpPr>
          <a:xfrm>
            <a:off x="3059832" y="4077072"/>
            <a:ext cx="1543784" cy="1656184"/>
            <a:chOff x="3059832" y="4077072"/>
            <a:chExt cx="1543784" cy="1656184"/>
          </a:xfrm>
        </p:grpSpPr>
        <p:sp>
          <p:nvSpPr>
            <p:cNvPr id="5" name="Rounded Rectangle 4"/>
            <p:cNvSpPr/>
            <p:nvPr/>
          </p:nvSpPr>
          <p:spPr>
            <a:xfrm>
              <a:off x="4355976" y="4077072"/>
              <a:ext cx="247640" cy="165618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6078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59832" y="4396857"/>
              <a:ext cx="1080120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 smtClean="0"/>
                <a:t>Gray Level</a:t>
              </a:r>
              <a:endParaRPr lang="he-IL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716016" y="4077072"/>
            <a:ext cx="1931248" cy="1656184"/>
            <a:chOff x="4716016" y="4077072"/>
            <a:chExt cx="1931248" cy="1656184"/>
          </a:xfrm>
        </p:grpSpPr>
        <p:sp>
          <p:nvSpPr>
            <p:cNvPr id="23" name="Rounded Rectangle 22"/>
            <p:cNvSpPr/>
            <p:nvPr/>
          </p:nvSpPr>
          <p:spPr>
            <a:xfrm>
              <a:off x="4716016" y="4077072"/>
              <a:ext cx="247640" cy="1656184"/>
            </a:xfrm>
            <a:prstGeom prst="roundRect">
              <a:avLst/>
            </a:prstGeom>
            <a:solidFill>
              <a:srgbClr val="FFFF00">
                <a:alpha val="16078"/>
              </a:srgb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292079" y="4437112"/>
              <a:ext cx="1355185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 smtClean="0"/>
                <a:t>Repetition</a:t>
              </a:r>
              <a:endParaRPr lang="he-IL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804248" y="4077072"/>
            <a:ext cx="1872208" cy="1656184"/>
            <a:chOff x="5364088" y="2339129"/>
            <a:chExt cx="1872208" cy="1501888"/>
          </a:xfrm>
        </p:grpSpPr>
        <p:sp>
          <p:nvSpPr>
            <p:cNvPr id="36" name="Right Brace 35"/>
            <p:cNvSpPr/>
            <p:nvPr/>
          </p:nvSpPr>
          <p:spPr>
            <a:xfrm>
              <a:off x="5364088" y="2339129"/>
              <a:ext cx="576064" cy="1501888"/>
            </a:xfrm>
            <a:prstGeom prst="rightBrace">
              <a:avLst>
                <a:gd name="adj1" fmla="val 53307"/>
                <a:gd name="adj2" fmla="val 50000"/>
              </a:avLst>
            </a:prstGeom>
            <a:ln w="28575"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228184" y="2852936"/>
              <a:ext cx="1008112" cy="576064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dirty="0" smtClean="0"/>
                <a:t>Data</a:t>
              </a:r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88818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2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30" grpId="0" animBg="1"/>
      <p:bldP spid="30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492895" y="3450657"/>
            <a:ext cx="4590068" cy="2729423"/>
          </a:xfrm>
          <a:prstGeom prst="rect">
            <a:avLst/>
          </a:prstGeom>
          <a:solidFill>
            <a:schemeClr val="accent1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 algn="l" rtl="0">
              <a:buNone/>
            </a:pPr>
            <a:r>
              <a:rPr lang="en-US" dirty="0" smtClean="0"/>
              <a:t>2. Changes that were made in Display Block</a:t>
            </a:r>
          </a:p>
          <a:p>
            <a:pPr lvl="1" algn="l" rtl="0"/>
            <a:r>
              <a:rPr lang="en-US" dirty="0" smtClean="0"/>
              <a:t>Removal of Runlen Extractor (Decompressor)</a:t>
            </a:r>
          </a:p>
          <a:p>
            <a:pPr lvl="1" algn="l" rtl="0"/>
            <a:r>
              <a:rPr lang="en-US" dirty="0" smtClean="0"/>
              <a:t>Update of Processes in Pixel Manager</a:t>
            </a:r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/>
              </a:rPr>
              <a:t>Degeneration of the system</a:t>
            </a:r>
            <a:endParaRPr lang="he-IL" dirty="0"/>
          </a:p>
        </p:txBody>
      </p:sp>
      <p:sp>
        <p:nvSpPr>
          <p:cNvPr id="8" name="TextBox 7"/>
          <p:cNvSpPr txBox="1"/>
          <p:nvPr/>
        </p:nvSpPr>
        <p:spPr>
          <a:xfrm>
            <a:off x="2902721" y="5226590"/>
            <a:ext cx="1475367" cy="34585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r>
              <a:rPr lang="en-US" sz="1400" dirty="0" smtClean="0"/>
              <a:t>Decompressor</a:t>
            </a:r>
            <a:endParaRPr lang="he-IL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2902721" y="4504096"/>
            <a:ext cx="983578" cy="31127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200" dirty="0" smtClean="0"/>
              <a:t>FIFO</a:t>
            </a:r>
            <a:endParaRPr lang="he-IL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6017385" y="4985759"/>
            <a:ext cx="819648" cy="58795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VESA</a:t>
            </a:r>
          </a:p>
          <a:p>
            <a:pPr algn="ctr"/>
            <a:r>
              <a:rPr lang="en-US" sz="1400" dirty="0" smtClean="0"/>
              <a:t>Ctrl.</a:t>
            </a:r>
            <a:endParaRPr lang="he-IL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4787929" y="3583923"/>
            <a:ext cx="1283699" cy="51878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1200" dirty="0" err="1" smtClean="0"/>
              <a:t>req_ln_trig</a:t>
            </a:r>
            <a:endParaRPr lang="en-US" sz="1200" dirty="0" smtClean="0"/>
          </a:p>
          <a:p>
            <a:pPr algn="ctr"/>
            <a:r>
              <a:rPr lang="en-US" sz="1200" dirty="0" smtClean="0"/>
              <a:t>&amp; Pixels, </a:t>
            </a:r>
            <a:r>
              <a:rPr lang="en-US" sz="1200" dirty="0" err="1" smtClean="0"/>
              <a:t>VSync</a:t>
            </a:r>
            <a:endParaRPr lang="he-IL" sz="1200" dirty="0"/>
          </a:p>
        </p:txBody>
      </p:sp>
      <p:cxnSp>
        <p:nvCxnSpPr>
          <p:cNvPr id="12" name="Elbow Connector 11"/>
          <p:cNvCxnSpPr/>
          <p:nvPr/>
        </p:nvCxnSpPr>
        <p:spPr>
          <a:xfrm rot="16200000" flipH="1">
            <a:off x="3701611" y="4935629"/>
            <a:ext cx="411222" cy="245895"/>
          </a:xfrm>
          <a:prstGeom prst="bentConnector3">
            <a:avLst>
              <a:gd name="adj1" fmla="val 50000"/>
            </a:avLst>
          </a:prstGeom>
          <a:ln w="38100"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820756" y="3540770"/>
            <a:ext cx="1475367" cy="5187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200" dirty="0" smtClean="0"/>
              <a:t> Pixel Manager</a:t>
            </a:r>
            <a:endParaRPr lang="he-IL" sz="1200" dirty="0" smtClean="0"/>
          </a:p>
          <a:p>
            <a:pPr algn="ctr"/>
            <a:r>
              <a:rPr lang="en-US" sz="1200" dirty="0" smtClean="0"/>
              <a:t>(</a:t>
            </a:r>
            <a:r>
              <a:rPr lang="en-US" sz="1200" dirty="0" err="1" smtClean="0"/>
              <a:t>Req</a:t>
            </a:r>
            <a:r>
              <a:rPr lang="en-US" sz="1200" dirty="0" smtClean="0"/>
              <a:t> for Data)</a:t>
            </a:r>
          </a:p>
        </p:txBody>
      </p:sp>
      <p:cxnSp>
        <p:nvCxnSpPr>
          <p:cNvPr id="14" name="Shape 100"/>
          <p:cNvCxnSpPr>
            <a:stCxn id="10" idx="0"/>
            <a:endCxn id="13" idx="3"/>
          </p:cNvCxnSpPr>
          <p:nvPr/>
        </p:nvCxnSpPr>
        <p:spPr>
          <a:xfrm rot="16200000" flipV="1">
            <a:off x="4768869" y="3327419"/>
            <a:ext cx="1185594" cy="2131086"/>
          </a:xfrm>
          <a:prstGeom prst="bentConnector2">
            <a:avLst/>
          </a:prstGeom>
          <a:ln w="38100"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6200000">
            <a:off x="1819801" y="4367669"/>
            <a:ext cx="1043603" cy="35313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b="1" dirty="0" smtClean="0"/>
              <a:t>WBM</a:t>
            </a:r>
            <a:endParaRPr lang="he-IL" sz="1400" b="1" dirty="0"/>
          </a:p>
        </p:txBody>
      </p:sp>
      <p:cxnSp>
        <p:nvCxnSpPr>
          <p:cNvPr id="16" name="Shape 165"/>
          <p:cNvCxnSpPr>
            <a:stCxn id="13" idx="1"/>
          </p:cNvCxnSpPr>
          <p:nvPr/>
        </p:nvCxnSpPr>
        <p:spPr>
          <a:xfrm rot="10800000" flipV="1">
            <a:off x="2492896" y="3800163"/>
            <a:ext cx="327861" cy="302547"/>
          </a:xfrm>
          <a:prstGeom prst="bentConnector3">
            <a:avLst>
              <a:gd name="adj1" fmla="val 29083"/>
            </a:avLst>
          </a:prstGeom>
          <a:ln w="38100"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7" name="Snip Same Side Corner Rectangle 16"/>
          <p:cNvSpPr/>
          <p:nvPr/>
        </p:nvSpPr>
        <p:spPr>
          <a:xfrm rot="5400000">
            <a:off x="5002105" y="4940557"/>
            <a:ext cx="883049" cy="491789"/>
          </a:xfrm>
          <a:prstGeom prst="snip2SameRect">
            <a:avLst>
              <a:gd name="adj1" fmla="val 32828"/>
              <a:gd name="adj2" fmla="val 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MUX</a:t>
            </a:r>
            <a:endParaRPr lang="he-IL" dirty="0"/>
          </a:p>
        </p:txBody>
      </p:sp>
      <p:sp>
        <p:nvSpPr>
          <p:cNvPr id="18" name="TextBox 17"/>
          <p:cNvSpPr txBox="1"/>
          <p:nvPr/>
        </p:nvSpPr>
        <p:spPr>
          <a:xfrm>
            <a:off x="4542018" y="4102710"/>
            <a:ext cx="1147508" cy="5187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200" dirty="0" smtClean="0"/>
              <a:t>Synthetic </a:t>
            </a:r>
          </a:p>
          <a:p>
            <a:pPr algn="ctr" rtl="0"/>
            <a:r>
              <a:rPr lang="en-US" sz="1200" dirty="0" err="1" smtClean="0"/>
              <a:t>Pic</a:t>
            </a:r>
            <a:r>
              <a:rPr lang="en-US" sz="1200" dirty="0" smtClean="0"/>
              <a:t>. Gen</a:t>
            </a:r>
            <a:endParaRPr lang="he-IL" sz="1200" dirty="0"/>
          </a:p>
        </p:txBody>
      </p:sp>
      <p:cxnSp>
        <p:nvCxnSpPr>
          <p:cNvPr id="19" name="Shape 192"/>
          <p:cNvCxnSpPr>
            <a:stCxn id="18" idx="2"/>
            <a:endCxn id="17" idx="1"/>
          </p:cNvCxnSpPr>
          <p:nvPr/>
        </p:nvCxnSpPr>
        <p:spPr>
          <a:xfrm rot="16200000" flipH="1">
            <a:off x="4874276" y="4862992"/>
            <a:ext cx="564954" cy="81964"/>
          </a:xfrm>
          <a:prstGeom prst="bentConnector4">
            <a:avLst>
              <a:gd name="adj1" fmla="val 28686"/>
              <a:gd name="adj2" fmla="val -220002"/>
            </a:avLst>
          </a:prstGeom>
          <a:ln w="38100"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25" idx="3"/>
          </p:cNvCxnSpPr>
          <p:nvPr/>
        </p:nvCxnSpPr>
        <p:spPr>
          <a:xfrm flipV="1">
            <a:off x="4214158" y="5387148"/>
            <a:ext cx="983578" cy="557019"/>
          </a:xfrm>
          <a:prstGeom prst="bentConnector3">
            <a:avLst>
              <a:gd name="adj1" fmla="val 50000"/>
            </a:avLst>
          </a:prstGeom>
          <a:ln w="38100"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7" idx="3"/>
            <a:endCxn id="10" idx="1"/>
          </p:cNvCxnSpPr>
          <p:nvPr/>
        </p:nvCxnSpPr>
        <p:spPr>
          <a:xfrm>
            <a:off x="5689524" y="5186452"/>
            <a:ext cx="327861" cy="93287"/>
          </a:xfrm>
          <a:prstGeom prst="bentConnector3">
            <a:avLst>
              <a:gd name="adj1" fmla="val 26171"/>
            </a:avLst>
          </a:prstGeom>
          <a:ln w="38100"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9" idx="1"/>
          </p:cNvCxnSpPr>
          <p:nvPr/>
        </p:nvCxnSpPr>
        <p:spPr>
          <a:xfrm rot="10800000" flipV="1">
            <a:off x="2492896" y="4659733"/>
            <a:ext cx="409824" cy="85195"/>
          </a:xfrm>
          <a:prstGeom prst="bentConnector3">
            <a:avLst>
              <a:gd name="adj1" fmla="val 50000"/>
            </a:avLst>
          </a:prstGeom>
          <a:ln w="38100">
            <a:headEnd type="arrow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738791" y="5788530"/>
            <a:ext cx="1475367" cy="31127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200" dirty="0" smtClean="0"/>
              <a:t>Dual </a:t>
            </a:r>
            <a:r>
              <a:rPr lang="en-US" sz="1200" dirty="0" err="1" smtClean="0"/>
              <a:t>Clk</a:t>
            </a:r>
            <a:r>
              <a:rPr lang="en-US" sz="1200" dirty="0" smtClean="0"/>
              <a:t> FIFO</a:t>
            </a:r>
            <a:endParaRPr lang="he-IL" sz="1200" dirty="0"/>
          </a:p>
        </p:txBody>
      </p:sp>
      <p:cxnSp>
        <p:nvCxnSpPr>
          <p:cNvPr id="26" name="Elbow Connector 25"/>
          <p:cNvCxnSpPr>
            <a:stCxn id="8" idx="2"/>
            <a:endCxn id="25" idx="0"/>
          </p:cNvCxnSpPr>
          <p:nvPr/>
        </p:nvCxnSpPr>
        <p:spPr>
          <a:xfrm rot="5400000">
            <a:off x="3450399" y="5598524"/>
            <a:ext cx="216081" cy="163930"/>
          </a:xfrm>
          <a:prstGeom prst="bentConnector3">
            <a:avLst>
              <a:gd name="adj1" fmla="val 25234"/>
            </a:avLst>
          </a:prstGeom>
          <a:ln w="28575"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387954" y="4744927"/>
            <a:ext cx="480403" cy="2766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0"/>
            <a:r>
              <a:rPr lang="en-US" sz="1000" dirty="0" smtClean="0"/>
              <a:t>8 bit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558439" y="5547699"/>
            <a:ext cx="480404" cy="2766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/>
            <a:r>
              <a:rPr lang="en-US" sz="1000" dirty="0" smtClean="0"/>
              <a:t>8 bit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5689526" y="4343540"/>
            <a:ext cx="737683" cy="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756550" y="4530713"/>
            <a:ext cx="603631" cy="44961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0"/>
            <a:r>
              <a:rPr lang="en-US" sz="1000" dirty="0" err="1" smtClean="0"/>
              <a:t>Hsync</a:t>
            </a:r>
            <a:r>
              <a:rPr lang="en-US" sz="1000" dirty="0" smtClean="0"/>
              <a:t>,</a:t>
            </a:r>
          </a:p>
          <a:p>
            <a:pPr algn="l" rtl="0"/>
            <a:r>
              <a:rPr lang="en-US" sz="1000" dirty="0" err="1" smtClean="0"/>
              <a:t>VSync</a:t>
            </a:r>
            <a:endParaRPr lang="en-US" sz="1000" dirty="0" smtClean="0"/>
          </a:p>
        </p:txBody>
      </p:sp>
      <p:sp>
        <p:nvSpPr>
          <p:cNvPr id="32" name="Rounded Rectangle 31"/>
          <p:cNvSpPr/>
          <p:nvPr/>
        </p:nvSpPr>
        <p:spPr>
          <a:xfrm>
            <a:off x="4869877" y="3059107"/>
            <a:ext cx="2213014" cy="4656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Display Controller</a:t>
            </a:r>
            <a:endParaRPr lang="he-IL" dirty="0"/>
          </a:p>
        </p:txBody>
      </p:sp>
      <p:sp>
        <p:nvSpPr>
          <p:cNvPr id="33" name="TextBox 32"/>
          <p:cNvSpPr txBox="1"/>
          <p:nvPr/>
        </p:nvSpPr>
        <p:spPr>
          <a:xfrm>
            <a:off x="3265869" y="3114634"/>
            <a:ext cx="1065543" cy="345859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WBS</a:t>
            </a:r>
            <a:endParaRPr lang="he-IL" sz="1400" dirty="0"/>
          </a:p>
        </p:txBody>
      </p:sp>
      <p:sp>
        <p:nvSpPr>
          <p:cNvPr id="34" name="Oval 33"/>
          <p:cNvSpPr/>
          <p:nvPr/>
        </p:nvSpPr>
        <p:spPr>
          <a:xfrm>
            <a:off x="3230580" y="2978830"/>
            <a:ext cx="245895" cy="240831"/>
          </a:xfrm>
          <a:prstGeom prst="ellipse">
            <a:avLst/>
          </a:prstGeom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275" endPos="40000" dist="101600" dir="5400000" sy="-100000" algn="bl" rotWithShape="0"/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coolSlant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l"/>
            <a:r>
              <a:rPr lang="he-IL" sz="1200" dirty="0" smtClean="0"/>
              <a:t>4</a:t>
            </a:r>
            <a:endParaRPr lang="he-IL" sz="1200" dirty="0"/>
          </a:p>
        </p:txBody>
      </p:sp>
      <p:sp>
        <p:nvSpPr>
          <p:cNvPr id="39" name="Isosceles Triangle 38"/>
          <p:cNvSpPr/>
          <p:nvPr/>
        </p:nvSpPr>
        <p:spPr>
          <a:xfrm rot="5400000">
            <a:off x="2782305" y="3900330"/>
            <a:ext cx="240831" cy="163930"/>
          </a:xfrm>
          <a:prstGeom prst="triangl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0" name="Isosceles Triangle 39"/>
          <p:cNvSpPr/>
          <p:nvPr/>
        </p:nvSpPr>
        <p:spPr>
          <a:xfrm rot="5400000">
            <a:off x="2864270" y="4622824"/>
            <a:ext cx="240831" cy="163930"/>
          </a:xfrm>
          <a:prstGeom prst="triangl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2" name="Isosceles Triangle 41"/>
          <p:cNvSpPr/>
          <p:nvPr/>
        </p:nvSpPr>
        <p:spPr>
          <a:xfrm rot="5400000">
            <a:off x="2864270" y="5425595"/>
            <a:ext cx="240831" cy="163930"/>
          </a:xfrm>
          <a:prstGeom prst="triangl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3" name="Isosceles Triangle 42"/>
          <p:cNvSpPr/>
          <p:nvPr/>
        </p:nvSpPr>
        <p:spPr>
          <a:xfrm rot="5400000">
            <a:off x="2699496" y="5827825"/>
            <a:ext cx="160554" cy="81965"/>
          </a:xfrm>
          <a:prstGeom prst="triangl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4" name="Isosceles Triangle 43"/>
          <p:cNvSpPr/>
          <p:nvPr/>
        </p:nvSpPr>
        <p:spPr>
          <a:xfrm rot="5400000">
            <a:off x="2699496" y="5988379"/>
            <a:ext cx="160554" cy="81965"/>
          </a:xfrm>
          <a:prstGeom prst="triangl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5" name="Isosceles Triangle 44"/>
          <p:cNvSpPr/>
          <p:nvPr/>
        </p:nvSpPr>
        <p:spPr>
          <a:xfrm rot="5400000">
            <a:off x="5978934" y="5345318"/>
            <a:ext cx="240831" cy="163930"/>
          </a:xfrm>
          <a:prstGeom prst="triangl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Isosceles Triangle 45"/>
          <p:cNvSpPr/>
          <p:nvPr/>
        </p:nvSpPr>
        <p:spPr>
          <a:xfrm rot="5400000">
            <a:off x="4503567" y="4462270"/>
            <a:ext cx="240831" cy="163930"/>
          </a:xfrm>
          <a:prstGeom prst="triangl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48" name="Group 47"/>
          <p:cNvGrpSpPr/>
          <p:nvPr/>
        </p:nvGrpSpPr>
        <p:grpSpPr>
          <a:xfrm>
            <a:off x="6181314" y="5788530"/>
            <a:ext cx="819648" cy="380444"/>
            <a:chOff x="6643702" y="2928934"/>
            <a:chExt cx="714380" cy="338554"/>
          </a:xfrm>
        </p:grpSpPr>
        <p:sp>
          <p:nvSpPr>
            <p:cNvPr id="49" name="TextBox 48"/>
            <p:cNvSpPr txBox="1"/>
            <p:nvPr/>
          </p:nvSpPr>
          <p:spPr>
            <a:xfrm>
              <a:off x="6643702" y="2928934"/>
              <a:ext cx="71438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l" rtl="0"/>
              <a:r>
                <a:rPr lang="en-US" sz="800" dirty="0" smtClean="0"/>
                <a:t>  - 133 MHz</a:t>
              </a:r>
            </a:p>
            <a:p>
              <a:pPr algn="l" rtl="0"/>
              <a:r>
                <a:rPr lang="en-US" sz="800" dirty="0" smtClean="0"/>
                <a:t>  - 40 MHz</a:t>
              </a:r>
            </a:p>
          </p:txBody>
        </p:sp>
        <p:sp>
          <p:nvSpPr>
            <p:cNvPr id="50" name="Isosceles Triangle 49"/>
            <p:cNvSpPr/>
            <p:nvPr/>
          </p:nvSpPr>
          <p:spPr>
            <a:xfrm rot="5400000">
              <a:off x="6641306" y="3000375"/>
              <a:ext cx="142876" cy="71438"/>
            </a:xfrm>
            <a:prstGeom prst="triangl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1" name="Isosceles Triangle 50"/>
            <p:cNvSpPr/>
            <p:nvPr/>
          </p:nvSpPr>
          <p:spPr>
            <a:xfrm rot="5400000">
              <a:off x="6643687" y="3131344"/>
              <a:ext cx="142876" cy="71438"/>
            </a:xfrm>
            <a:prstGeom prst="triangl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59" name="Shape 165"/>
          <p:cNvCxnSpPr>
            <a:stCxn id="13" idx="2"/>
          </p:cNvCxnSpPr>
          <p:nvPr/>
        </p:nvCxnSpPr>
        <p:spPr>
          <a:xfrm rot="5400000">
            <a:off x="3172241" y="4117897"/>
            <a:ext cx="444538" cy="327860"/>
          </a:xfrm>
          <a:prstGeom prst="bentConnector3">
            <a:avLst>
              <a:gd name="adj1" fmla="val 50000"/>
            </a:avLst>
          </a:prstGeom>
          <a:ln w="38100"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5" name="Shape 165"/>
          <p:cNvCxnSpPr/>
          <p:nvPr/>
        </p:nvCxnSpPr>
        <p:spPr>
          <a:xfrm rot="5400000">
            <a:off x="2842992" y="5201722"/>
            <a:ext cx="974397" cy="199219"/>
          </a:xfrm>
          <a:prstGeom prst="bentConnector3">
            <a:avLst>
              <a:gd name="adj1" fmla="val 50000"/>
            </a:avLst>
          </a:prstGeom>
          <a:ln w="38100"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0850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4" presetClass="exit" presetSubtype="1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4" presetClass="exit" presetSubtype="1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4" presetClass="exit" presetSubtype="1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4" presetClass="exit" presetSubtype="1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4" presetClass="exit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9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28" grpId="0"/>
      <p:bldP spid="29" grpId="0"/>
      <p:bldP spid="42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2319</TotalTime>
  <Words>2300</Words>
  <Application>Microsoft Office PowerPoint</Application>
  <PresentationFormat>On-screen Show (4:3)</PresentationFormat>
  <Paragraphs>766</Paragraphs>
  <Slides>51</Slides>
  <Notes>26</Notes>
  <HiddenSlides>19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3" baseType="lpstr">
      <vt:lpstr>Concourse</vt:lpstr>
      <vt:lpstr>Equation</vt:lpstr>
      <vt:lpstr>PowerPoint Presentation</vt:lpstr>
      <vt:lpstr>Agenda</vt:lpstr>
      <vt:lpstr>Intro</vt:lpstr>
      <vt:lpstr>Problem</vt:lpstr>
      <vt:lpstr>Project’s Goals</vt:lpstr>
      <vt:lpstr>PowerPoint Presentation</vt:lpstr>
      <vt:lpstr>Top Architecture – Previous System</vt:lpstr>
      <vt:lpstr>Degeneration of the system</vt:lpstr>
      <vt:lpstr>Degeneration of the system</vt:lpstr>
      <vt:lpstr>Degeneration of the system</vt:lpstr>
      <vt:lpstr>Problems during the process</vt:lpstr>
      <vt:lpstr>Top Architecture – New </vt:lpstr>
      <vt:lpstr>Data Flow - Ilustration</vt:lpstr>
      <vt:lpstr>Image Manipulation – New Block </vt:lpstr>
      <vt:lpstr>Parameter Registers</vt:lpstr>
      <vt:lpstr> Parameter Registers –   Simulation</vt:lpstr>
      <vt:lpstr>Address Calculator</vt:lpstr>
      <vt:lpstr>Addr. Calc.  - Initial µArchitucture</vt:lpstr>
      <vt:lpstr>Addr. Calc.  - Improved µArchitucture</vt:lpstr>
      <vt:lpstr>Addr. Calc. – working with fractures</vt:lpstr>
      <vt:lpstr>Addr. Calc.– first valid output</vt:lpstr>
      <vt:lpstr>Addr. Calc.– mid valid output</vt:lpstr>
      <vt:lpstr>Addr. Calc.–  end of calc. process</vt:lpstr>
      <vt:lpstr>Addr. Calc. –Test Bench</vt:lpstr>
      <vt:lpstr>Addr. Calc. – Testing with Matlab</vt:lpstr>
      <vt:lpstr>Addr. Calc. –  Various Test Results (1)</vt:lpstr>
      <vt:lpstr>Addr. Calc. – Various Test Results(2)</vt:lpstr>
      <vt:lpstr>Addr. Calc. – Various Test Results(3)</vt:lpstr>
      <vt:lpstr>Addr. Calc. – Various Test Results(4)</vt:lpstr>
      <vt:lpstr>Addr. Calc. – Various Test Results(5)</vt:lpstr>
      <vt:lpstr>Bilinear Interpolator</vt:lpstr>
      <vt:lpstr>Bilinear Interpolator – µArchitucture</vt:lpstr>
      <vt:lpstr>Bilinear Interpolator –  Simulation</vt:lpstr>
      <vt:lpstr>Image Manipulation Manager – (1)</vt:lpstr>
      <vt:lpstr>Image Manipulation Manager –  Main משהו</vt:lpstr>
      <vt:lpstr>Image Manipulation Manager –  interfaces</vt:lpstr>
      <vt:lpstr>Image Manipulation Manager -  µArchitucture</vt:lpstr>
      <vt:lpstr> Img. Man. Manager - FSM</vt:lpstr>
      <vt:lpstr>Banks managment</vt:lpstr>
      <vt:lpstr>Working methods</vt:lpstr>
      <vt:lpstr>Problems during the process (1) </vt:lpstr>
      <vt:lpstr>Problems during the process (2) </vt:lpstr>
      <vt:lpstr>Problems during the process (3)</vt:lpstr>
      <vt:lpstr>Problems during the process (4)</vt:lpstr>
      <vt:lpstr>Conclusions/lessons (1)</vt:lpstr>
      <vt:lpstr>Conclusions/lessons (2)</vt:lpstr>
      <vt:lpstr>Conclusions/lessons (3)</vt:lpstr>
      <vt:lpstr>Missions ahead</vt:lpstr>
      <vt:lpstr>Time Table – 2012-2013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urizi</dc:creator>
  <cp:lastModifiedBy>Ran Mizrahi</cp:lastModifiedBy>
  <cp:revision>335</cp:revision>
  <dcterms:created xsi:type="dcterms:W3CDTF">2006-08-16T00:00:00Z</dcterms:created>
  <dcterms:modified xsi:type="dcterms:W3CDTF">2013-05-04T13:19:44Z</dcterms:modified>
</cp:coreProperties>
</file>